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7" r:id="rId2"/>
    <p:sldId id="270" r:id="rId3"/>
    <p:sldId id="272" r:id="rId4"/>
    <p:sldId id="256" r:id="rId5"/>
    <p:sldId id="274" r:id="rId6"/>
    <p:sldId id="276" r:id="rId7"/>
    <p:sldId id="257" r:id="rId8"/>
    <p:sldId id="278" r:id="rId9"/>
    <p:sldId id="281" r:id="rId10"/>
    <p:sldId id="282" r:id="rId11"/>
    <p:sldId id="286" r:id="rId12"/>
    <p:sldId id="287" r:id="rId13"/>
    <p:sldId id="288" r:id="rId14"/>
    <p:sldId id="291" r:id="rId15"/>
    <p:sldId id="260" r:id="rId16"/>
    <p:sldId id="264" r:id="rId17"/>
    <p:sldId id="293"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610" autoAdjust="0"/>
  </p:normalViewPr>
  <p:slideViewPr>
    <p:cSldViewPr snapToGrid="0" snapToObjects="1">
      <p:cViewPr>
        <p:scale>
          <a:sx n="68" d="100"/>
          <a:sy n="68" d="100"/>
        </p:scale>
        <p:origin x="-276" y="210"/>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6B136FCC-567D-46B8-AB8B-829F945BB1F9}" type="datetimeFigureOut">
              <a:rPr lang="en-US" smtClean="0"/>
              <a:t>12/28/2024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1825529B-4839-4CCD-9358-0EB510DFBF47}" type="slidenum">
              <a:rPr lang="en-US" smtClean="0"/>
              <a:t>‹#›</a:t>
            </a:fld>
            <a:endParaRPr lang="en-US"/>
          </a:p>
        </p:txBody>
      </p:sp>
    </p:spTree>
    <p:extLst>
      <p:ext uri="{BB962C8B-B14F-4D97-AF65-F5344CB8AC3E}">
        <p14:creationId xmlns:p14="http://schemas.microsoft.com/office/powerpoint/2010/main" val="315593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65760" y="5085080"/>
            <a:ext cx="1706880" cy="292100"/>
          </a:xfrm>
          <a:prstGeom prst="rect">
            <a:avLst/>
          </a:prstGeom>
        </p:spPr>
        <p:txBody>
          <a:bodyPr lIns="73152" tIns="36576" rIns="73152" bIns="36576"/>
          <a:lstStyle/>
          <a:p>
            <a:fld id="{1D8BD707-D9CF-40AE-B4C6-C98DA3205C09}" type="datetimeFigureOut">
              <a:rPr lang="en-US" smtClean="0"/>
              <a:pPr/>
              <a:t>12/28/2024</a:t>
            </a:fld>
            <a:endParaRPr lang="en-US"/>
          </a:p>
        </p:txBody>
      </p:sp>
      <p:sp>
        <p:nvSpPr>
          <p:cNvPr id="3" name="Footer Placeholder 2"/>
          <p:cNvSpPr>
            <a:spLocks noGrp="1"/>
          </p:cNvSpPr>
          <p:nvPr>
            <p:ph type="ftr" sz="quarter" idx="11"/>
          </p:nvPr>
        </p:nvSpPr>
        <p:spPr>
          <a:xfrm>
            <a:off x="2499360" y="5085080"/>
            <a:ext cx="2316480" cy="292100"/>
          </a:xfrm>
          <a:prstGeom prst="rect">
            <a:avLst/>
          </a:prstGeom>
        </p:spPr>
        <p:txBody>
          <a:bodyPr lIns="73152" tIns="36576" rIns="73152" bIns="36576"/>
          <a:lstStyle/>
          <a:p>
            <a:endParaRPr lang="en-US"/>
          </a:p>
        </p:txBody>
      </p:sp>
      <p:sp>
        <p:nvSpPr>
          <p:cNvPr id="4" name="Slide Number Placeholder 3"/>
          <p:cNvSpPr>
            <a:spLocks noGrp="1"/>
          </p:cNvSpPr>
          <p:nvPr>
            <p:ph type="sldNum" sz="quarter" idx="12"/>
          </p:nvPr>
        </p:nvSpPr>
        <p:spPr>
          <a:xfrm>
            <a:off x="5242560" y="5085080"/>
            <a:ext cx="1706880" cy="292100"/>
          </a:xfrm>
          <a:prstGeom prst="rect">
            <a:avLst/>
          </a:prstGeom>
        </p:spPr>
        <p:txBody>
          <a:bodyPr lIns="73152" tIns="36576" rIns="73152" bIns="36576"/>
          <a:lstStyle/>
          <a:p>
            <a:fld id="{B6F15528-21DE-4FAA-801E-634DDDAF4B2B}" type="slidenum">
              <a:rPr lang="en-US" smtClean="0"/>
              <a:pPr/>
              <a:t>‹#›</a:t>
            </a:fld>
            <a:endParaRPr lang="en-US"/>
          </a:p>
        </p:txBody>
      </p:sp>
    </p:spTree>
    <p:extLst>
      <p:ext uri="{BB962C8B-B14F-4D97-AF65-F5344CB8AC3E}">
        <p14:creationId xmlns:p14="http://schemas.microsoft.com/office/powerpoint/2010/main" val="39573278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svg"/><Relationship Id="rId7"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84660">
            <a:off x="12367514" y="2883634"/>
            <a:ext cx="4023360" cy="329184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8095472" y="-3605747"/>
            <a:ext cx="8023916" cy="7211494"/>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1633833" y="2468880"/>
            <a:ext cx="4023360" cy="329184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4011957" y="3950567"/>
            <a:ext cx="8023916" cy="7211494"/>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1667744" y="-1959827"/>
            <a:ext cx="5925312" cy="658368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999756" y="4350674"/>
            <a:ext cx="5925312" cy="658368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377847" y="462837"/>
            <a:ext cx="13334099" cy="769441"/>
          </a:xfrm>
          <a:prstGeom prst="rect">
            <a:avLst/>
          </a:prstGeom>
        </p:spPr>
        <p:txBody>
          <a:bodyPr lIns="0" tIns="0" rIns="0" bIns="0" rtlCol="0" anchor="t">
            <a:spAutoFit/>
          </a:bodyPr>
          <a:lstStyle/>
          <a:p>
            <a:pPr algn="ctr">
              <a:lnSpc>
                <a:spcPts val="5982"/>
              </a:lnSpc>
            </a:pPr>
            <a:r>
              <a:rPr lang="en-US" sz="5200" dirty="0">
                <a:solidFill>
                  <a:srgbClr val="273384"/>
                </a:solidFill>
                <a:latin typeface="Eczar Bold"/>
              </a:rPr>
              <a:t>LIBRARY MANAGEMENT SYSTEM</a:t>
            </a:r>
          </a:p>
        </p:txBody>
      </p:sp>
      <p:sp>
        <p:nvSpPr>
          <p:cNvPr id="9" name="TextBox 9"/>
          <p:cNvSpPr txBox="1"/>
          <p:nvPr/>
        </p:nvSpPr>
        <p:spPr>
          <a:xfrm>
            <a:off x="2485773" y="5263649"/>
            <a:ext cx="10296674" cy="1282402"/>
          </a:xfrm>
          <a:prstGeom prst="rect">
            <a:avLst/>
          </a:prstGeom>
        </p:spPr>
        <p:txBody>
          <a:bodyPr lIns="0" tIns="0" rIns="0" bIns="0" rtlCol="0" anchor="t">
            <a:spAutoFit/>
          </a:bodyPr>
          <a:lstStyle/>
          <a:p>
            <a:pPr algn="ctr">
              <a:lnSpc>
                <a:spcPts val="5033"/>
              </a:lnSpc>
            </a:pPr>
            <a:r>
              <a:rPr lang="en-US" sz="3100" dirty="0" smtClean="0">
                <a:solidFill>
                  <a:srgbClr val="273384"/>
                </a:solidFill>
                <a:latin typeface="Eczar Semi-Bold"/>
              </a:rPr>
              <a:t>BBS COLLEGE OF ENGINEERING</a:t>
            </a:r>
            <a:r>
              <a:rPr lang="en-US" sz="3100" dirty="0" smtClean="0">
                <a:solidFill>
                  <a:srgbClr val="273384"/>
                </a:solidFill>
                <a:latin typeface="Eczar Semi-Bold"/>
              </a:rPr>
              <a:t> </a:t>
            </a:r>
            <a:r>
              <a:rPr lang="en-US" sz="3100" dirty="0">
                <a:solidFill>
                  <a:srgbClr val="273384"/>
                </a:solidFill>
                <a:latin typeface="Eczar Semi-Bold"/>
              </a:rPr>
              <a:t>&amp; TECHNOLOGY</a:t>
            </a:r>
          </a:p>
          <a:p>
            <a:pPr algn="ctr">
              <a:lnSpc>
                <a:spcPts val="5033"/>
              </a:lnSpc>
            </a:pPr>
            <a:endParaRPr lang="en-US" sz="3100" dirty="0">
              <a:solidFill>
                <a:srgbClr val="273384"/>
              </a:solidFill>
              <a:latin typeface="Eczar Semi-Bold"/>
            </a:endParaRPr>
          </a:p>
        </p:txBody>
      </p:sp>
      <p:sp>
        <p:nvSpPr>
          <p:cNvPr id="10" name="Freeform 10"/>
          <p:cNvSpPr/>
          <p:nvPr/>
        </p:nvSpPr>
        <p:spPr>
          <a:xfrm rot="-2700000">
            <a:off x="2590073" y="2502356"/>
            <a:ext cx="5925312" cy="658368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Freeform 11"/>
          <p:cNvSpPr/>
          <p:nvPr/>
        </p:nvSpPr>
        <p:spPr>
          <a:xfrm rot="-3442328">
            <a:off x="10207803" y="4858402"/>
            <a:ext cx="5925312" cy="658368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3" name="TextBox 13"/>
          <p:cNvSpPr txBox="1"/>
          <p:nvPr/>
        </p:nvSpPr>
        <p:spPr>
          <a:xfrm>
            <a:off x="5720962" y="6574921"/>
            <a:ext cx="3501628" cy="1513235"/>
          </a:xfrm>
          <a:prstGeom prst="rect">
            <a:avLst/>
          </a:prstGeom>
        </p:spPr>
        <p:txBody>
          <a:bodyPr lIns="0" tIns="0" rIns="0" bIns="0" rtlCol="0" anchor="t">
            <a:spAutoFit/>
          </a:bodyPr>
          <a:lstStyle/>
          <a:p>
            <a:pPr algn="ctr">
              <a:lnSpc>
                <a:spcPts val="5915"/>
              </a:lnSpc>
              <a:spcBef>
                <a:spcPct val="0"/>
              </a:spcBef>
            </a:pPr>
            <a:r>
              <a:rPr lang="en-US" sz="2000" dirty="0">
                <a:solidFill>
                  <a:srgbClr val="273384"/>
                </a:solidFill>
                <a:latin typeface="Raleway"/>
              </a:rPr>
              <a:t>SUBMITTED TO </a:t>
            </a:r>
            <a:endParaRPr lang="en-US" sz="2000" dirty="0" smtClean="0">
              <a:solidFill>
                <a:srgbClr val="273384"/>
              </a:solidFill>
              <a:latin typeface="Raleway"/>
            </a:endParaRPr>
          </a:p>
          <a:p>
            <a:pPr algn="ctr">
              <a:lnSpc>
                <a:spcPts val="5915"/>
              </a:lnSpc>
              <a:spcBef>
                <a:spcPct val="0"/>
              </a:spcBef>
            </a:pPr>
            <a:r>
              <a:rPr lang="en-US" sz="2000" dirty="0" smtClean="0">
                <a:solidFill>
                  <a:srgbClr val="273384"/>
                </a:solidFill>
                <a:latin typeface="Raleway"/>
              </a:rPr>
              <a:t>Mr</a:t>
            </a:r>
            <a:r>
              <a:rPr lang="en-US" sz="2000" dirty="0">
                <a:solidFill>
                  <a:srgbClr val="273384"/>
                </a:solidFill>
                <a:latin typeface="Raleway"/>
              </a:rPr>
              <a:t>. </a:t>
            </a:r>
            <a:r>
              <a:rPr lang="en-US" sz="2000" dirty="0" smtClean="0">
                <a:solidFill>
                  <a:srgbClr val="273384"/>
                </a:solidFill>
                <a:latin typeface="Raleway"/>
              </a:rPr>
              <a:t>AMAN SHARMA SIR</a:t>
            </a:r>
            <a:endParaRPr lang="en-US" sz="2000" dirty="0">
              <a:solidFill>
                <a:srgbClr val="273384"/>
              </a:solidFill>
              <a:latin typeface="Raleway"/>
            </a:endParaRPr>
          </a:p>
        </p:txBody>
      </p:sp>
      <p:pic>
        <p:nvPicPr>
          <p:cNvPr id="1026" name="Picture 2" descr="C:\Users\Hp\OneDrive\Desktop\images.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9798" y="1855540"/>
            <a:ext cx="4895556" cy="3330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057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60830" flipH="1">
            <a:off x="5550890" y="6176613"/>
            <a:ext cx="7151239" cy="757064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3" name="Freeform 3"/>
          <p:cNvSpPr/>
          <p:nvPr/>
        </p:nvSpPr>
        <p:spPr>
          <a:xfrm rot="-9564093">
            <a:off x="3237353" y="6826072"/>
            <a:ext cx="3430846" cy="2807057"/>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10800000">
            <a:off x="-1980181" y="5557985"/>
            <a:ext cx="7151239" cy="757064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5" name="Freeform 5"/>
          <p:cNvSpPr/>
          <p:nvPr/>
        </p:nvSpPr>
        <p:spPr>
          <a:xfrm>
            <a:off x="-1579618" y="2661217"/>
            <a:ext cx="5210564" cy="5793538"/>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6" name="Freeform 6"/>
          <p:cNvSpPr/>
          <p:nvPr/>
        </p:nvSpPr>
        <p:spPr>
          <a:xfrm>
            <a:off x="3091668" y="1354994"/>
            <a:ext cx="4458466" cy="4957293"/>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7" name="Freeform 7"/>
          <p:cNvSpPr/>
          <p:nvPr/>
        </p:nvSpPr>
        <p:spPr>
          <a:xfrm>
            <a:off x="11664883" y="6025296"/>
            <a:ext cx="4458466" cy="4957293"/>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8" name="TextBox 8"/>
          <p:cNvSpPr txBox="1"/>
          <p:nvPr/>
        </p:nvSpPr>
        <p:spPr>
          <a:xfrm>
            <a:off x="2477810" y="289560"/>
            <a:ext cx="9674781" cy="1066800"/>
          </a:xfrm>
          <a:prstGeom prst="rect">
            <a:avLst/>
          </a:prstGeom>
        </p:spPr>
        <p:txBody>
          <a:bodyPr lIns="0" tIns="0" rIns="0" bIns="0" rtlCol="0" anchor="t">
            <a:spAutoFit/>
          </a:bodyPr>
          <a:lstStyle/>
          <a:p>
            <a:pPr algn="ctr">
              <a:lnSpc>
                <a:spcPts val="8447"/>
              </a:lnSpc>
              <a:spcBef>
                <a:spcPct val="0"/>
              </a:spcBef>
            </a:pPr>
            <a:r>
              <a:rPr lang="en-US" sz="7000" dirty="0" smtClean="0">
                <a:solidFill>
                  <a:srgbClr val="000000"/>
                </a:solidFill>
                <a:latin typeface="Eczar Bold"/>
              </a:rPr>
              <a:t>User (</a:t>
            </a:r>
            <a:r>
              <a:rPr lang="en-US" sz="7000" dirty="0">
                <a:solidFill>
                  <a:srgbClr val="000000"/>
                </a:solidFill>
                <a:latin typeface="Eczar Bold"/>
              </a:rPr>
              <a:t>Student)  Module</a:t>
            </a:r>
          </a:p>
        </p:txBody>
      </p:sp>
      <p:sp>
        <p:nvSpPr>
          <p:cNvPr id="9" name="TextBox 9"/>
          <p:cNvSpPr txBox="1"/>
          <p:nvPr/>
        </p:nvSpPr>
        <p:spPr>
          <a:xfrm>
            <a:off x="0" y="2061835"/>
            <a:ext cx="14630400" cy="5078313"/>
          </a:xfrm>
          <a:prstGeom prst="rect">
            <a:avLst/>
          </a:prstGeom>
        </p:spPr>
        <p:txBody>
          <a:bodyPr lIns="0" tIns="0" rIns="0" bIns="0" rtlCol="0" anchor="t">
            <a:spAutoFit/>
          </a:bodyPr>
          <a:lstStyle/>
          <a:p>
            <a:pPr>
              <a:lnSpc>
                <a:spcPts val="4416"/>
              </a:lnSpc>
            </a:pPr>
            <a:r>
              <a:rPr lang="en-US" sz="3700">
                <a:solidFill>
                  <a:srgbClr val="000000"/>
                </a:solidFill>
                <a:latin typeface="Eczar Bold"/>
              </a:rPr>
              <a:t>Student can register yourself and after registration they will get student id</a:t>
            </a:r>
          </a:p>
          <a:p>
            <a:pPr>
              <a:lnSpc>
                <a:spcPts val="4416"/>
              </a:lnSpc>
            </a:pPr>
            <a:r>
              <a:rPr lang="en-US" sz="3700">
                <a:solidFill>
                  <a:srgbClr val="000000"/>
                </a:solidFill>
                <a:latin typeface="Eczar Bold"/>
              </a:rPr>
              <a:t>After login student can view own dashboard.</a:t>
            </a:r>
          </a:p>
          <a:p>
            <a:pPr>
              <a:lnSpc>
                <a:spcPts val="4416"/>
              </a:lnSpc>
            </a:pPr>
            <a:r>
              <a:rPr lang="en-US" sz="3700">
                <a:solidFill>
                  <a:srgbClr val="000000"/>
                </a:solidFill>
                <a:latin typeface="Eczar Bold"/>
              </a:rPr>
              <a:t>Student can update own profile.</a:t>
            </a:r>
          </a:p>
          <a:p>
            <a:pPr>
              <a:lnSpc>
                <a:spcPts val="4416"/>
              </a:lnSpc>
            </a:pPr>
            <a:r>
              <a:rPr lang="en-US" sz="3700">
                <a:solidFill>
                  <a:srgbClr val="000000"/>
                </a:solidFill>
                <a:latin typeface="Eczar Bold"/>
              </a:rPr>
              <a:t>Student can view issued book and book return date-time.</a:t>
            </a:r>
          </a:p>
          <a:p>
            <a:pPr>
              <a:lnSpc>
                <a:spcPts val="4416"/>
              </a:lnSpc>
            </a:pPr>
            <a:r>
              <a:rPr lang="en-US" sz="3700">
                <a:solidFill>
                  <a:srgbClr val="000000"/>
                </a:solidFill>
                <a:latin typeface="Eczar Bold"/>
              </a:rPr>
              <a:t>Student can also view the available books in the library.</a:t>
            </a:r>
          </a:p>
          <a:p>
            <a:pPr>
              <a:lnSpc>
                <a:spcPts val="4416"/>
              </a:lnSpc>
            </a:pPr>
            <a:r>
              <a:rPr lang="en-US" sz="3700">
                <a:solidFill>
                  <a:srgbClr val="000000"/>
                </a:solidFill>
                <a:latin typeface="Eczar Bold"/>
              </a:rPr>
              <a:t>Student can also change own password.</a:t>
            </a:r>
          </a:p>
          <a:p>
            <a:pPr>
              <a:lnSpc>
                <a:spcPts val="4416"/>
              </a:lnSpc>
            </a:pPr>
            <a:r>
              <a:rPr lang="en-US" sz="3700">
                <a:solidFill>
                  <a:srgbClr val="000000"/>
                </a:solidFill>
                <a:latin typeface="Eczar Bold"/>
              </a:rPr>
              <a:t>Student can also recover own password .</a:t>
            </a:r>
          </a:p>
          <a:p>
            <a:pPr>
              <a:lnSpc>
                <a:spcPts val="4416"/>
              </a:lnSpc>
            </a:pPr>
            <a:endParaRPr lang="en-US" sz="3700">
              <a:solidFill>
                <a:srgbClr val="000000"/>
              </a:solidFill>
              <a:latin typeface="Eczar Bold"/>
            </a:endParaRPr>
          </a:p>
        </p:txBody>
      </p:sp>
    </p:spTree>
    <p:extLst>
      <p:ext uri="{BB962C8B-B14F-4D97-AF65-F5344CB8AC3E}">
        <p14:creationId xmlns:p14="http://schemas.microsoft.com/office/powerpoint/2010/main" val="35785514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143347">
            <a:off x="1683992" y="7270286"/>
            <a:ext cx="4209807" cy="3444388"/>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8769517">
            <a:off x="-2817661" y="4009938"/>
            <a:ext cx="5236769" cy="658368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4" name="Freeform 4"/>
          <p:cNvSpPr/>
          <p:nvPr/>
        </p:nvSpPr>
        <p:spPr>
          <a:xfrm>
            <a:off x="-1483293" y="4015155"/>
            <a:ext cx="4453190" cy="4951427"/>
          </a:xfrm>
          <a:custGeom>
            <a:avLst/>
            <a:gdLst/>
            <a:ahLst/>
            <a:cxnLst/>
            <a:rect l="l" t="t" r="r" b="b"/>
            <a:pathLst>
              <a:path w="5566488" h="6189284">
                <a:moveTo>
                  <a:pt x="0" y="0"/>
                </a:moveTo>
                <a:lnTo>
                  <a:pt x="5566487" y="0"/>
                </a:lnTo>
                <a:lnTo>
                  <a:pt x="5566487" y="6189285"/>
                </a:lnTo>
                <a:lnTo>
                  <a:pt x="0" y="6189285"/>
                </a:lnTo>
                <a:lnTo>
                  <a:pt x="0" y="0"/>
                </a:lnTo>
                <a:close/>
              </a:path>
            </a:pathLst>
          </a:custGeom>
          <a:blipFill>
            <a:blip r:embed="rId5"/>
            <a:stretch>
              <a:fillRect/>
            </a:stretch>
          </a:blipFill>
        </p:spPr>
      </p:sp>
      <p:sp>
        <p:nvSpPr>
          <p:cNvPr id="5" name="Freeform 5"/>
          <p:cNvSpPr/>
          <p:nvPr/>
        </p:nvSpPr>
        <p:spPr>
          <a:xfrm rot="-9143347">
            <a:off x="8224878" y="-2014484"/>
            <a:ext cx="4209807" cy="3444388"/>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rot="-635208">
            <a:off x="11191650" y="-2198558"/>
            <a:ext cx="5236769" cy="658368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7" name="Freeform 7"/>
          <p:cNvSpPr/>
          <p:nvPr/>
        </p:nvSpPr>
        <p:spPr>
          <a:xfrm rot="1802367">
            <a:off x="9690730" y="6118231"/>
            <a:ext cx="4453190" cy="4951427"/>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sp>
        <p:nvSpPr>
          <p:cNvPr id="8" name="Freeform 8"/>
          <p:cNvSpPr/>
          <p:nvPr/>
        </p:nvSpPr>
        <p:spPr>
          <a:xfrm rot="2471251">
            <a:off x="11901050" y="-468961"/>
            <a:ext cx="4453190" cy="4951427"/>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sp>
        <p:nvSpPr>
          <p:cNvPr id="9" name="Freeform 9"/>
          <p:cNvSpPr/>
          <p:nvPr/>
        </p:nvSpPr>
        <p:spPr>
          <a:xfrm>
            <a:off x="2377733" y="1608327"/>
            <a:ext cx="9874934" cy="3993053"/>
          </a:xfrm>
          <a:custGeom>
            <a:avLst/>
            <a:gdLst/>
            <a:ahLst/>
            <a:cxnLst/>
            <a:rect l="l" t="t" r="r" b="b"/>
            <a:pathLst>
              <a:path w="12343668" h="4991316">
                <a:moveTo>
                  <a:pt x="0" y="0"/>
                </a:moveTo>
                <a:lnTo>
                  <a:pt x="12343668" y="0"/>
                </a:lnTo>
                <a:lnTo>
                  <a:pt x="12343668" y="4991315"/>
                </a:lnTo>
                <a:lnTo>
                  <a:pt x="0" y="4991315"/>
                </a:lnTo>
                <a:lnTo>
                  <a:pt x="0" y="0"/>
                </a:lnTo>
                <a:close/>
              </a:path>
            </a:pathLst>
          </a:custGeom>
          <a:blipFill>
            <a:blip r:embed="rId6"/>
            <a:stretch>
              <a:fillRect/>
            </a:stretch>
          </a:blipFill>
        </p:spPr>
      </p:sp>
      <p:sp>
        <p:nvSpPr>
          <p:cNvPr id="10" name="TextBox 10"/>
          <p:cNvSpPr txBox="1"/>
          <p:nvPr/>
        </p:nvSpPr>
        <p:spPr>
          <a:xfrm>
            <a:off x="2969897" y="541527"/>
            <a:ext cx="7680007" cy="1066800"/>
          </a:xfrm>
          <a:prstGeom prst="rect">
            <a:avLst/>
          </a:prstGeom>
        </p:spPr>
        <p:txBody>
          <a:bodyPr lIns="0" tIns="0" rIns="0" bIns="0" rtlCol="0" anchor="t">
            <a:spAutoFit/>
          </a:bodyPr>
          <a:lstStyle/>
          <a:p>
            <a:pPr algn="ctr">
              <a:lnSpc>
                <a:spcPts val="8447"/>
              </a:lnSpc>
              <a:spcBef>
                <a:spcPct val="0"/>
              </a:spcBef>
            </a:pPr>
            <a:r>
              <a:rPr lang="en-US" sz="7000">
                <a:solidFill>
                  <a:srgbClr val="000000"/>
                </a:solidFill>
                <a:latin typeface="Eczar Bold"/>
              </a:rPr>
              <a:t>Use Case Diagram</a:t>
            </a:r>
          </a:p>
        </p:txBody>
      </p:sp>
      <p:sp>
        <p:nvSpPr>
          <p:cNvPr id="11" name="TextBox 11"/>
          <p:cNvSpPr txBox="1"/>
          <p:nvPr/>
        </p:nvSpPr>
        <p:spPr>
          <a:xfrm>
            <a:off x="0" y="6103707"/>
            <a:ext cx="14630400" cy="1988820"/>
          </a:xfrm>
          <a:prstGeom prst="rect">
            <a:avLst/>
          </a:prstGeom>
        </p:spPr>
        <p:txBody>
          <a:bodyPr lIns="0" tIns="0" rIns="0" bIns="0" rtlCol="0" anchor="t">
            <a:spAutoFit/>
          </a:bodyPr>
          <a:lstStyle/>
          <a:p>
            <a:pPr marL="708218" lvl="1" indent="-354110" algn="ctr">
              <a:lnSpc>
                <a:spcPts val="3936"/>
              </a:lnSpc>
              <a:buFont typeface="Arial"/>
              <a:buChar char="•"/>
            </a:pPr>
            <a:r>
              <a:rPr lang="en-US" sz="3300">
                <a:solidFill>
                  <a:srgbClr val="000000"/>
                </a:solidFill>
                <a:latin typeface="Eczar Bold"/>
              </a:rPr>
              <a:t>After entering to the home page of the website , Admin can choose the ADMIN LOGIN option where they are asked to enter username &amp; password , and if he/she is a valid user then a admin dashboard will be displayed</a:t>
            </a:r>
          </a:p>
        </p:txBody>
      </p:sp>
    </p:spTree>
    <p:extLst>
      <p:ext uri="{BB962C8B-B14F-4D97-AF65-F5344CB8AC3E}">
        <p14:creationId xmlns:p14="http://schemas.microsoft.com/office/powerpoint/2010/main" val="2331262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54602" y="-4796090"/>
            <a:ext cx="5921198" cy="658368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sp>
      <p:sp>
        <p:nvSpPr>
          <p:cNvPr id="3" name="Freeform 3"/>
          <p:cNvSpPr/>
          <p:nvPr/>
        </p:nvSpPr>
        <p:spPr>
          <a:xfrm rot="622607">
            <a:off x="7770383" y="-1484965"/>
            <a:ext cx="3629917" cy="2969932"/>
          </a:xfrm>
          <a:custGeom>
            <a:avLst/>
            <a:gdLst/>
            <a:ahLst/>
            <a:cxnLst/>
            <a:rect l="l" t="t" r="r" b="b"/>
            <a:pathLst>
              <a:path w="4537396" h="3712415">
                <a:moveTo>
                  <a:pt x="0" y="0"/>
                </a:moveTo>
                <a:lnTo>
                  <a:pt x="4537396" y="0"/>
                </a:lnTo>
                <a:lnTo>
                  <a:pt x="4537396" y="3712414"/>
                </a:lnTo>
                <a:lnTo>
                  <a:pt x="0" y="37124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9450564" y="-3291840"/>
            <a:ext cx="7321980" cy="658368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a:off x="11973047" y="-2964583"/>
            <a:ext cx="5921198" cy="658368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2"/>
            <a:stretch>
              <a:fillRect/>
            </a:stretch>
          </a:blipFill>
        </p:spPr>
      </p:sp>
      <p:sp>
        <p:nvSpPr>
          <p:cNvPr id="6" name="Freeform 6"/>
          <p:cNvSpPr/>
          <p:nvPr/>
        </p:nvSpPr>
        <p:spPr>
          <a:xfrm>
            <a:off x="-2960598" y="4588742"/>
            <a:ext cx="5921198" cy="658368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sp>
      <p:sp>
        <p:nvSpPr>
          <p:cNvPr id="7" name="Freeform 7"/>
          <p:cNvSpPr/>
          <p:nvPr/>
        </p:nvSpPr>
        <p:spPr>
          <a:xfrm>
            <a:off x="10851346" y="4588742"/>
            <a:ext cx="5921198" cy="658368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sp>
      <p:sp>
        <p:nvSpPr>
          <p:cNvPr id="8" name="Freeform 8"/>
          <p:cNvSpPr/>
          <p:nvPr/>
        </p:nvSpPr>
        <p:spPr>
          <a:xfrm>
            <a:off x="1119152" y="1290480"/>
            <a:ext cx="11285959" cy="6590102"/>
          </a:xfrm>
          <a:custGeom>
            <a:avLst/>
            <a:gdLst/>
            <a:ahLst/>
            <a:cxnLst/>
            <a:rect l="l" t="t" r="r" b="b"/>
            <a:pathLst>
              <a:path w="14107449" h="8237628">
                <a:moveTo>
                  <a:pt x="0" y="0"/>
                </a:moveTo>
                <a:lnTo>
                  <a:pt x="14107449" y="0"/>
                </a:lnTo>
                <a:lnTo>
                  <a:pt x="14107449" y="8237628"/>
                </a:lnTo>
                <a:lnTo>
                  <a:pt x="0" y="8237628"/>
                </a:lnTo>
                <a:lnTo>
                  <a:pt x="0" y="0"/>
                </a:lnTo>
                <a:close/>
              </a:path>
            </a:pathLst>
          </a:custGeom>
          <a:blipFill>
            <a:blip r:embed="rId6"/>
            <a:stretch>
              <a:fillRect t="-5902" b="-8216"/>
            </a:stretch>
          </a:blipFill>
        </p:spPr>
      </p:sp>
      <p:sp>
        <p:nvSpPr>
          <p:cNvPr id="9" name="TextBox 9"/>
          <p:cNvSpPr txBox="1"/>
          <p:nvPr/>
        </p:nvSpPr>
        <p:spPr>
          <a:xfrm>
            <a:off x="505243" y="52937"/>
            <a:ext cx="5921198" cy="923330"/>
          </a:xfrm>
          <a:prstGeom prst="rect">
            <a:avLst/>
          </a:prstGeom>
        </p:spPr>
        <p:txBody>
          <a:bodyPr lIns="0" tIns="0" rIns="0" bIns="0" rtlCol="0" anchor="t">
            <a:spAutoFit/>
          </a:bodyPr>
          <a:lstStyle/>
          <a:p>
            <a:pPr algn="ctr">
              <a:lnSpc>
                <a:spcPts val="7199"/>
              </a:lnSpc>
              <a:spcBef>
                <a:spcPct val="0"/>
              </a:spcBef>
            </a:pPr>
            <a:r>
              <a:rPr lang="en-US" sz="3600">
                <a:solidFill>
                  <a:srgbClr val="000000"/>
                </a:solidFill>
                <a:latin typeface="Raleway Bold"/>
              </a:rPr>
              <a:t>Admin DFD</a:t>
            </a:r>
          </a:p>
        </p:txBody>
      </p:sp>
    </p:spTree>
    <p:extLst>
      <p:ext uri="{BB962C8B-B14F-4D97-AF65-F5344CB8AC3E}">
        <p14:creationId xmlns:p14="http://schemas.microsoft.com/office/powerpoint/2010/main" val="3187637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54138" y="411659"/>
            <a:ext cx="8620777" cy="7406282"/>
            <a:chOff x="0" y="0"/>
            <a:chExt cx="14367961" cy="12343802"/>
          </a:xfrm>
        </p:grpSpPr>
        <p:pic>
          <p:nvPicPr>
            <p:cNvPr id="3" name="Picture 3"/>
            <p:cNvPicPr>
              <a:picLocks noChangeAspect="1"/>
            </p:cNvPicPr>
            <p:nvPr/>
          </p:nvPicPr>
          <p:blipFill>
            <a:blip r:embed="rId2"/>
            <a:srcRect l="3812" t="5523" r="20951"/>
            <a:stretch>
              <a:fillRect/>
            </a:stretch>
          </p:blipFill>
          <p:spPr>
            <a:xfrm>
              <a:off x="0" y="0"/>
              <a:ext cx="14367961" cy="12343802"/>
            </a:xfrm>
            <a:prstGeom prst="rect">
              <a:avLst/>
            </a:prstGeom>
          </p:spPr>
        </p:pic>
      </p:grpSp>
      <p:sp>
        <p:nvSpPr>
          <p:cNvPr id="4" name="Freeform 4"/>
          <p:cNvSpPr/>
          <p:nvPr/>
        </p:nvSpPr>
        <p:spPr>
          <a:xfrm rot="4990610">
            <a:off x="12618720" y="2023211"/>
            <a:ext cx="4023360" cy="329184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rot="-2784042">
            <a:off x="-1857947" y="-3366334"/>
            <a:ext cx="7321980" cy="658368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6" name="Freeform 6"/>
          <p:cNvSpPr/>
          <p:nvPr/>
        </p:nvSpPr>
        <p:spPr>
          <a:xfrm rot="6086664">
            <a:off x="-715975" y="2023211"/>
            <a:ext cx="4023360" cy="329184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rot="-2784042">
            <a:off x="8562754" y="7313483"/>
            <a:ext cx="7321980" cy="658368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8" name="Freeform 8"/>
          <p:cNvSpPr/>
          <p:nvPr/>
        </p:nvSpPr>
        <p:spPr>
          <a:xfrm>
            <a:off x="9086900" y="4937760"/>
            <a:ext cx="5921198" cy="658368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9" name="Freeform 9"/>
          <p:cNvSpPr/>
          <p:nvPr/>
        </p:nvSpPr>
        <p:spPr>
          <a:xfrm rot="1109801">
            <a:off x="5525154" y="6065928"/>
            <a:ext cx="7321980" cy="7209329"/>
          </a:xfrm>
          <a:custGeom>
            <a:avLst/>
            <a:gdLst/>
            <a:ahLst/>
            <a:cxnLst/>
            <a:rect l="l" t="t" r="r" b="b"/>
            <a:pathLst>
              <a:path w="9152475" h="9011661">
                <a:moveTo>
                  <a:pt x="0" y="0"/>
                </a:moveTo>
                <a:lnTo>
                  <a:pt x="9152475" y="0"/>
                </a:lnTo>
                <a:lnTo>
                  <a:pt x="9152475" y="9011661"/>
                </a:lnTo>
                <a:lnTo>
                  <a:pt x="0" y="9011661"/>
                </a:lnTo>
                <a:lnTo>
                  <a:pt x="0" y="0"/>
                </a:lnTo>
                <a:close/>
              </a:path>
            </a:pathLst>
          </a:custGeom>
          <a:blipFill>
            <a:blip r:embed="rId5"/>
            <a:stretch>
              <a:fillRect l="-4751" r="-4751"/>
            </a:stretch>
          </a:blipFill>
        </p:spPr>
      </p:sp>
      <p:sp>
        <p:nvSpPr>
          <p:cNvPr id="10" name="Freeform 10"/>
          <p:cNvSpPr/>
          <p:nvPr/>
        </p:nvSpPr>
        <p:spPr>
          <a:xfrm rot="9278873">
            <a:off x="4059367" y="7666879"/>
            <a:ext cx="4023360" cy="329184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1581849" y="-3366334"/>
            <a:ext cx="5921198" cy="658368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Tree>
    <p:extLst>
      <p:ext uri="{BB962C8B-B14F-4D97-AF65-F5344CB8AC3E}">
        <p14:creationId xmlns:p14="http://schemas.microsoft.com/office/powerpoint/2010/main" val="24115004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986619">
            <a:off x="-2240610" y="2674942"/>
            <a:ext cx="4023360" cy="329184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8741365" y="-3002066"/>
            <a:ext cx="7321980" cy="658368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3655213" y="-4384067"/>
            <a:ext cx="7321980" cy="658368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143525" y="-3291840"/>
            <a:ext cx="7321980" cy="658368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2913038" y="2723512"/>
            <a:ext cx="4023360" cy="329184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6544569" y="-3923760"/>
            <a:ext cx="5921198" cy="658368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137638" y="-4014539"/>
            <a:ext cx="5921198" cy="658368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792216" y="5807084"/>
            <a:ext cx="5921198" cy="658368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7996670" y="4937760"/>
            <a:ext cx="5921198" cy="658368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Freeform 11"/>
          <p:cNvSpPr/>
          <p:nvPr/>
        </p:nvSpPr>
        <p:spPr>
          <a:xfrm>
            <a:off x="3003542" y="1635947"/>
            <a:ext cx="9398813" cy="5770694"/>
          </a:xfrm>
          <a:custGeom>
            <a:avLst/>
            <a:gdLst/>
            <a:ahLst/>
            <a:cxnLst/>
            <a:rect l="l" t="t" r="r" b="b"/>
            <a:pathLst>
              <a:path w="11748516" h="7213367">
                <a:moveTo>
                  <a:pt x="0" y="0"/>
                </a:moveTo>
                <a:lnTo>
                  <a:pt x="11748516" y="0"/>
                </a:lnTo>
                <a:lnTo>
                  <a:pt x="11748516" y="7213367"/>
                </a:lnTo>
                <a:lnTo>
                  <a:pt x="0" y="7213367"/>
                </a:lnTo>
                <a:lnTo>
                  <a:pt x="0" y="0"/>
                </a:lnTo>
                <a:close/>
              </a:path>
            </a:pathLst>
          </a:custGeom>
          <a:blipFill>
            <a:blip r:embed="rId6"/>
            <a:stretch>
              <a:fillRect l="-1172" t="-4428" r="-623"/>
            </a:stretch>
          </a:blipFill>
        </p:spPr>
      </p:sp>
      <p:sp>
        <p:nvSpPr>
          <p:cNvPr id="12" name="TextBox 12"/>
          <p:cNvSpPr txBox="1"/>
          <p:nvPr/>
        </p:nvSpPr>
        <p:spPr>
          <a:xfrm>
            <a:off x="0" y="408110"/>
            <a:ext cx="8936684" cy="1333698"/>
          </a:xfrm>
          <a:prstGeom prst="rect">
            <a:avLst/>
          </a:prstGeom>
        </p:spPr>
        <p:txBody>
          <a:bodyPr lIns="0" tIns="0" rIns="0" bIns="0" rtlCol="0" anchor="t">
            <a:spAutoFit/>
          </a:bodyPr>
          <a:lstStyle/>
          <a:p>
            <a:pPr algn="ctr">
              <a:lnSpc>
                <a:spcPts val="5215"/>
              </a:lnSpc>
            </a:pPr>
            <a:r>
              <a:rPr lang="en-US" sz="3200">
                <a:solidFill>
                  <a:srgbClr val="273384"/>
                </a:solidFill>
                <a:latin typeface="Raleway Bold"/>
              </a:rPr>
              <a:t>DFD For Students</a:t>
            </a:r>
          </a:p>
          <a:p>
            <a:pPr algn="ctr">
              <a:lnSpc>
                <a:spcPts val="5215"/>
              </a:lnSpc>
            </a:pPr>
            <a:endParaRPr lang="en-US" sz="3200">
              <a:solidFill>
                <a:srgbClr val="273384"/>
              </a:solidFill>
              <a:latin typeface="Raleway Bold"/>
            </a:endParaRPr>
          </a:p>
        </p:txBody>
      </p:sp>
    </p:spTree>
    <p:extLst>
      <p:ext uri="{BB962C8B-B14F-4D97-AF65-F5344CB8AC3E}">
        <p14:creationId xmlns:p14="http://schemas.microsoft.com/office/powerpoint/2010/main" val="7253098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0791"/>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3657600" cy="8230791"/>
          </a:xfrm>
          <a:prstGeom prst="rect">
            <a:avLst/>
          </a:prstGeom>
        </p:spPr>
      </p:pic>
      <p:sp>
        <p:nvSpPr>
          <p:cNvPr id="5" name="Text 2"/>
          <p:cNvSpPr/>
          <p:nvPr/>
        </p:nvSpPr>
        <p:spPr>
          <a:xfrm>
            <a:off x="4486156" y="607576"/>
            <a:ext cx="9315688" cy="1381125"/>
          </a:xfrm>
          <a:prstGeom prst="rect">
            <a:avLst/>
          </a:prstGeom>
          <a:noFill/>
          <a:ln/>
        </p:spPr>
        <p:txBody>
          <a:bodyPr wrap="square" rtlCol="0" anchor="t"/>
          <a:lstStyle/>
          <a:p>
            <a:pPr marL="0" indent="0">
              <a:lnSpc>
                <a:spcPts val="5437"/>
              </a:lnSpc>
              <a:buNone/>
            </a:pPr>
            <a:r>
              <a:rPr lang="en-US" sz="4350" b="1" kern="0" spc="-130" dirty="0">
                <a:solidFill>
                  <a:srgbClr val="591CE6"/>
                </a:solidFill>
                <a:latin typeface="p22-mackinac-pro" pitchFamily="34" charset="0"/>
                <a:ea typeface="p22-mackinac-pro" pitchFamily="34" charset="-122"/>
                <a:cs typeface="p22-mackinac-pro" pitchFamily="34" charset="-120"/>
              </a:rPr>
              <a:t>Cataloging and Classification of Library Materials</a:t>
            </a:r>
            <a:endParaRPr lang="en-US" sz="4350" dirty="0"/>
          </a:p>
        </p:txBody>
      </p:sp>
      <p:pic>
        <p:nvPicPr>
          <p:cNvPr id="6" name="Image 1" descr="preencoded.png"/>
          <p:cNvPicPr>
            <a:picLocks noChangeAspect="1"/>
          </p:cNvPicPr>
          <p:nvPr/>
        </p:nvPicPr>
        <p:blipFill>
          <a:blip r:embed="rId4"/>
          <a:stretch>
            <a:fillRect/>
          </a:stretch>
        </p:blipFill>
        <p:spPr>
          <a:xfrm>
            <a:off x="4486156" y="2320052"/>
            <a:ext cx="1104781" cy="1767721"/>
          </a:xfrm>
          <a:prstGeom prst="rect">
            <a:avLst/>
          </a:prstGeom>
        </p:spPr>
      </p:pic>
      <p:sp>
        <p:nvSpPr>
          <p:cNvPr id="7" name="Text 3"/>
          <p:cNvSpPr/>
          <p:nvPr/>
        </p:nvSpPr>
        <p:spPr>
          <a:xfrm>
            <a:off x="5922288" y="2540913"/>
            <a:ext cx="2209681" cy="345281"/>
          </a:xfrm>
          <a:prstGeom prst="rect">
            <a:avLst/>
          </a:prstGeom>
          <a:noFill/>
          <a:ln/>
        </p:spPr>
        <p:txBody>
          <a:bodyPr wrap="none" rtlCol="0" anchor="t"/>
          <a:lstStyle/>
          <a:p>
            <a:pPr marL="0" indent="0" algn="l">
              <a:lnSpc>
                <a:spcPts val="2719"/>
              </a:lnSpc>
              <a:buNone/>
            </a:pPr>
            <a:r>
              <a:rPr lang="en-US" sz="2175" b="1" kern="0" spc="-65" dirty="0">
                <a:solidFill>
                  <a:srgbClr val="272525"/>
                </a:solidFill>
                <a:latin typeface="p22-mackinac-pro" pitchFamily="34" charset="0"/>
                <a:ea typeface="p22-mackinac-pro" pitchFamily="34" charset="-122"/>
                <a:cs typeface="p22-mackinac-pro" pitchFamily="34" charset="-120"/>
              </a:rPr>
              <a:t>Data Entry</a:t>
            </a:r>
            <a:endParaRPr lang="en-US" sz="2175" dirty="0"/>
          </a:p>
        </p:txBody>
      </p:sp>
      <p:sp>
        <p:nvSpPr>
          <p:cNvPr id="8" name="Text 4"/>
          <p:cNvSpPr/>
          <p:nvPr/>
        </p:nvSpPr>
        <p:spPr>
          <a:xfrm>
            <a:off x="5922288" y="3018711"/>
            <a:ext cx="7879556" cy="706993"/>
          </a:xfrm>
          <a:prstGeom prst="rect">
            <a:avLst/>
          </a:prstGeom>
          <a:noFill/>
          <a:ln/>
        </p:spPr>
        <p:txBody>
          <a:bodyPr wrap="square" rtlCol="0" anchor="t"/>
          <a:lstStyle/>
          <a:p>
            <a:pPr marL="0" indent="0" algn="l">
              <a:lnSpc>
                <a:spcPts val="2784"/>
              </a:lnSpc>
              <a:buNone/>
            </a:pPr>
            <a:r>
              <a:rPr lang="en-US" sz="1740" dirty="0">
                <a:solidFill>
                  <a:srgbClr val="272525"/>
                </a:solidFill>
                <a:latin typeface="Eudoxus Sans" pitchFamily="34" charset="0"/>
                <a:ea typeface="Eudoxus Sans" pitchFamily="34" charset="-122"/>
                <a:cs typeface="Eudoxus Sans" pitchFamily="34" charset="-120"/>
              </a:rPr>
              <a:t>Inputting detailed information about library materials, including author, title, subject, and other relevant metadata.</a:t>
            </a:r>
            <a:endParaRPr lang="en-US" sz="1740" dirty="0"/>
          </a:p>
        </p:txBody>
      </p:sp>
      <p:pic>
        <p:nvPicPr>
          <p:cNvPr id="9" name="Image 2" descr="preencoded.png"/>
          <p:cNvPicPr>
            <a:picLocks noChangeAspect="1"/>
          </p:cNvPicPr>
          <p:nvPr/>
        </p:nvPicPr>
        <p:blipFill>
          <a:blip r:embed="rId5"/>
          <a:stretch>
            <a:fillRect/>
          </a:stretch>
        </p:blipFill>
        <p:spPr>
          <a:xfrm>
            <a:off x="4486156" y="4087773"/>
            <a:ext cx="1104781" cy="1767721"/>
          </a:xfrm>
          <a:prstGeom prst="rect">
            <a:avLst/>
          </a:prstGeom>
        </p:spPr>
      </p:pic>
      <p:sp>
        <p:nvSpPr>
          <p:cNvPr id="10" name="Text 5"/>
          <p:cNvSpPr/>
          <p:nvPr/>
        </p:nvSpPr>
        <p:spPr>
          <a:xfrm>
            <a:off x="5922288" y="4308634"/>
            <a:ext cx="2209681" cy="345281"/>
          </a:xfrm>
          <a:prstGeom prst="rect">
            <a:avLst/>
          </a:prstGeom>
          <a:noFill/>
          <a:ln/>
        </p:spPr>
        <p:txBody>
          <a:bodyPr wrap="none" rtlCol="0" anchor="t"/>
          <a:lstStyle/>
          <a:p>
            <a:pPr marL="0" indent="0" algn="l">
              <a:lnSpc>
                <a:spcPts val="2719"/>
              </a:lnSpc>
              <a:buNone/>
            </a:pPr>
            <a:r>
              <a:rPr lang="en-US" sz="2175" b="1" kern="0" spc="-65" dirty="0">
                <a:solidFill>
                  <a:srgbClr val="272525"/>
                </a:solidFill>
                <a:latin typeface="p22-mackinac-pro" pitchFamily="34" charset="0"/>
                <a:ea typeface="p22-mackinac-pro" pitchFamily="34" charset="-122"/>
                <a:cs typeface="p22-mackinac-pro" pitchFamily="34" charset="-120"/>
              </a:rPr>
              <a:t>Classification</a:t>
            </a:r>
            <a:endParaRPr lang="en-US" sz="2175" dirty="0"/>
          </a:p>
        </p:txBody>
      </p:sp>
      <p:sp>
        <p:nvSpPr>
          <p:cNvPr id="11" name="Text 6"/>
          <p:cNvSpPr/>
          <p:nvPr/>
        </p:nvSpPr>
        <p:spPr>
          <a:xfrm>
            <a:off x="5922288" y="4786432"/>
            <a:ext cx="7879556" cy="706993"/>
          </a:xfrm>
          <a:prstGeom prst="rect">
            <a:avLst/>
          </a:prstGeom>
          <a:noFill/>
          <a:ln/>
        </p:spPr>
        <p:txBody>
          <a:bodyPr wrap="square" rtlCol="0" anchor="t"/>
          <a:lstStyle/>
          <a:p>
            <a:pPr marL="0" indent="0" algn="l">
              <a:lnSpc>
                <a:spcPts val="2784"/>
              </a:lnSpc>
              <a:buNone/>
            </a:pPr>
            <a:r>
              <a:rPr lang="en-US" sz="1740" dirty="0">
                <a:solidFill>
                  <a:srgbClr val="272525"/>
                </a:solidFill>
                <a:latin typeface="Eudoxus Sans" pitchFamily="34" charset="0"/>
                <a:ea typeface="Eudoxus Sans" pitchFamily="34" charset="-122"/>
                <a:cs typeface="Eudoxus Sans" pitchFamily="34" charset="-120"/>
              </a:rPr>
              <a:t>Organizing materials according to established classification systems for efficient retrieval and user access.</a:t>
            </a:r>
            <a:endParaRPr lang="en-US" sz="1740" dirty="0"/>
          </a:p>
        </p:txBody>
      </p:sp>
      <p:pic>
        <p:nvPicPr>
          <p:cNvPr id="12" name="Image 3" descr="preencoded.png"/>
          <p:cNvPicPr>
            <a:picLocks noChangeAspect="1"/>
          </p:cNvPicPr>
          <p:nvPr/>
        </p:nvPicPr>
        <p:blipFill>
          <a:blip r:embed="rId6"/>
          <a:stretch>
            <a:fillRect/>
          </a:stretch>
        </p:blipFill>
        <p:spPr>
          <a:xfrm>
            <a:off x="4486156" y="5855494"/>
            <a:ext cx="1104781" cy="1767721"/>
          </a:xfrm>
          <a:prstGeom prst="rect">
            <a:avLst/>
          </a:prstGeom>
        </p:spPr>
      </p:pic>
      <p:sp>
        <p:nvSpPr>
          <p:cNvPr id="13" name="Text 7"/>
          <p:cNvSpPr/>
          <p:nvPr/>
        </p:nvSpPr>
        <p:spPr>
          <a:xfrm>
            <a:off x="5922288" y="6076355"/>
            <a:ext cx="2951559" cy="345281"/>
          </a:xfrm>
          <a:prstGeom prst="rect">
            <a:avLst/>
          </a:prstGeom>
          <a:noFill/>
          <a:ln/>
        </p:spPr>
        <p:txBody>
          <a:bodyPr wrap="none" rtlCol="0" anchor="t"/>
          <a:lstStyle/>
          <a:p>
            <a:pPr marL="0" indent="0" algn="l">
              <a:lnSpc>
                <a:spcPts val="2719"/>
              </a:lnSpc>
              <a:buNone/>
            </a:pPr>
            <a:r>
              <a:rPr lang="en-US" sz="2175" b="1" kern="0" spc="-65" dirty="0">
                <a:solidFill>
                  <a:srgbClr val="272525"/>
                </a:solidFill>
                <a:latin typeface="p22-mackinac-pro" pitchFamily="34" charset="0"/>
                <a:ea typeface="p22-mackinac-pro" pitchFamily="34" charset="-122"/>
                <a:cs typeface="p22-mackinac-pro" pitchFamily="34" charset="-120"/>
              </a:rPr>
              <a:t>Metadata Management</a:t>
            </a:r>
            <a:endParaRPr lang="en-US" sz="2175" dirty="0"/>
          </a:p>
        </p:txBody>
      </p:sp>
      <p:sp>
        <p:nvSpPr>
          <p:cNvPr id="14" name="Text 8"/>
          <p:cNvSpPr/>
          <p:nvPr/>
        </p:nvSpPr>
        <p:spPr>
          <a:xfrm>
            <a:off x="5922288" y="6554153"/>
            <a:ext cx="7879556" cy="706993"/>
          </a:xfrm>
          <a:prstGeom prst="rect">
            <a:avLst/>
          </a:prstGeom>
          <a:noFill/>
          <a:ln/>
        </p:spPr>
        <p:txBody>
          <a:bodyPr wrap="square" rtlCol="0" anchor="t"/>
          <a:lstStyle/>
          <a:p>
            <a:pPr marL="0" indent="0" algn="l">
              <a:lnSpc>
                <a:spcPts val="2784"/>
              </a:lnSpc>
              <a:buNone/>
            </a:pPr>
            <a:r>
              <a:rPr lang="en-US" sz="1740" dirty="0">
                <a:solidFill>
                  <a:srgbClr val="272525"/>
                </a:solidFill>
                <a:latin typeface="Eudoxus Sans" pitchFamily="34" charset="0"/>
                <a:ea typeface="Eudoxus Sans" pitchFamily="34" charset="-122"/>
                <a:cs typeface="Eudoxus Sans" pitchFamily="34" charset="-120"/>
              </a:rPr>
              <a:t>Maintaining and updating comprehensive metadata records to ensure accurate and thorough information for each resource.</a:t>
            </a:r>
            <a:endParaRPr lang="en-US" sz="174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98934"/>
            <a:ext cx="9306401" cy="2083118"/>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Challenges and Considerations in Implementing a Library Management System</a:t>
            </a:r>
            <a:endParaRPr lang="en-US" sz="4374" dirty="0"/>
          </a:p>
        </p:txBody>
      </p:sp>
      <p:sp>
        <p:nvSpPr>
          <p:cNvPr id="6" name="Shape 3"/>
          <p:cNvSpPr/>
          <p:nvPr/>
        </p:nvSpPr>
        <p:spPr>
          <a:xfrm>
            <a:off x="4490799" y="3588901"/>
            <a:ext cx="499943" cy="499943"/>
          </a:xfrm>
          <a:prstGeom prst="roundRect">
            <a:avLst>
              <a:gd name="adj" fmla="val 20000"/>
            </a:avLst>
          </a:prstGeom>
          <a:solidFill>
            <a:srgbClr val="E0D7F4"/>
          </a:solidFill>
          <a:ln w="13811">
            <a:solidFill>
              <a:srgbClr val="C6BDDA"/>
            </a:solidFill>
            <a:prstDash val="solid"/>
          </a:ln>
        </p:spPr>
      </p:sp>
      <p:sp>
        <p:nvSpPr>
          <p:cNvPr id="7" name="Text 4"/>
          <p:cNvSpPr/>
          <p:nvPr/>
        </p:nvSpPr>
        <p:spPr>
          <a:xfrm>
            <a:off x="4677132" y="3630573"/>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5"/>
          <p:cNvSpPr/>
          <p:nvPr/>
        </p:nvSpPr>
        <p:spPr>
          <a:xfrm>
            <a:off x="5212913" y="3665220"/>
            <a:ext cx="2873097"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Training and Adoption</a:t>
            </a:r>
            <a:endParaRPr lang="en-US" sz="2187" dirty="0"/>
          </a:p>
        </p:txBody>
      </p:sp>
      <p:sp>
        <p:nvSpPr>
          <p:cNvPr id="9" name="Text 6"/>
          <p:cNvSpPr/>
          <p:nvPr/>
        </p:nvSpPr>
        <p:spPr>
          <a:xfrm>
            <a:off x="5212913" y="4145637"/>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Ensuring comprehensive training programs for library staff to promote effective system adoption and usage.</a:t>
            </a:r>
            <a:endParaRPr lang="en-US" sz="1750" dirty="0"/>
          </a:p>
        </p:txBody>
      </p:sp>
      <p:sp>
        <p:nvSpPr>
          <p:cNvPr id="10" name="Shape 7"/>
          <p:cNvSpPr/>
          <p:nvPr/>
        </p:nvSpPr>
        <p:spPr>
          <a:xfrm>
            <a:off x="9255085" y="3588901"/>
            <a:ext cx="499943" cy="499943"/>
          </a:xfrm>
          <a:prstGeom prst="roundRect">
            <a:avLst>
              <a:gd name="adj" fmla="val 20000"/>
            </a:avLst>
          </a:prstGeom>
          <a:solidFill>
            <a:srgbClr val="E0D7F4"/>
          </a:solidFill>
          <a:ln w="13811">
            <a:solidFill>
              <a:srgbClr val="C6BDDA"/>
            </a:solidFill>
            <a:prstDash val="solid"/>
          </a:ln>
        </p:spPr>
      </p:sp>
      <p:sp>
        <p:nvSpPr>
          <p:cNvPr id="11" name="Text 8"/>
          <p:cNvSpPr/>
          <p:nvPr/>
        </p:nvSpPr>
        <p:spPr>
          <a:xfrm>
            <a:off x="9414748" y="3630573"/>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9"/>
          <p:cNvSpPr/>
          <p:nvPr/>
        </p:nvSpPr>
        <p:spPr>
          <a:xfrm>
            <a:off x="9977199" y="3665220"/>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Data Migration</a:t>
            </a:r>
            <a:endParaRPr lang="en-US" sz="2187" dirty="0"/>
          </a:p>
        </p:txBody>
      </p:sp>
      <p:sp>
        <p:nvSpPr>
          <p:cNvPr id="13" name="Text 10"/>
          <p:cNvSpPr/>
          <p:nvPr/>
        </p:nvSpPr>
        <p:spPr>
          <a:xfrm>
            <a:off x="9977199" y="4145637"/>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Addressing the complexities of migrating existing library data to the new system while maintaining accuracy and integrity.</a:t>
            </a:r>
            <a:endParaRPr lang="en-US" sz="1750" dirty="0"/>
          </a:p>
        </p:txBody>
      </p:sp>
      <p:sp>
        <p:nvSpPr>
          <p:cNvPr id="14" name="Shape 11"/>
          <p:cNvSpPr/>
          <p:nvPr/>
        </p:nvSpPr>
        <p:spPr>
          <a:xfrm>
            <a:off x="4490799" y="5963007"/>
            <a:ext cx="499943" cy="499943"/>
          </a:xfrm>
          <a:prstGeom prst="roundRect">
            <a:avLst>
              <a:gd name="adj" fmla="val 20000"/>
            </a:avLst>
          </a:prstGeom>
          <a:solidFill>
            <a:srgbClr val="E0D7F4"/>
          </a:solidFill>
          <a:ln w="13811">
            <a:solidFill>
              <a:srgbClr val="C6BDDA"/>
            </a:solidFill>
            <a:prstDash val="solid"/>
          </a:ln>
        </p:spPr>
      </p:sp>
      <p:sp>
        <p:nvSpPr>
          <p:cNvPr id="15" name="Text 12"/>
          <p:cNvSpPr/>
          <p:nvPr/>
        </p:nvSpPr>
        <p:spPr>
          <a:xfrm>
            <a:off x="4646652" y="6004679"/>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3"/>
          <p:cNvSpPr/>
          <p:nvPr/>
        </p:nvSpPr>
        <p:spPr>
          <a:xfrm>
            <a:off x="5212913" y="6039326"/>
            <a:ext cx="2708315"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Change Management</a:t>
            </a:r>
            <a:endParaRPr lang="en-US" sz="2187" dirty="0"/>
          </a:p>
        </p:txBody>
      </p:sp>
      <p:sp>
        <p:nvSpPr>
          <p:cNvPr id="17" name="Text 14"/>
          <p:cNvSpPr/>
          <p:nvPr/>
        </p:nvSpPr>
        <p:spPr>
          <a:xfrm>
            <a:off x="5212913" y="6519743"/>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Managing organizational changes and user transitions to ensure a smooth and positive implementation experience.</a:t>
            </a:r>
            <a:endParaRPr lang="en-US" sz="175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59135" y="2450882"/>
            <a:ext cx="6312130" cy="98116"/>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792599">
            <a:off x="12695205" y="5016522"/>
            <a:ext cx="3150655" cy="2577809"/>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593932">
            <a:off x="9879017" y="-1567985"/>
            <a:ext cx="7321980" cy="658368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5" name="Freeform 5"/>
          <p:cNvSpPr/>
          <p:nvPr/>
        </p:nvSpPr>
        <p:spPr>
          <a:xfrm rot="5970019">
            <a:off x="10846842" y="-3087426"/>
            <a:ext cx="5921198" cy="658368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6" name="Freeform 6"/>
          <p:cNvSpPr/>
          <p:nvPr/>
        </p:nvSpPr>
        <p:spPr>
          <a:xfrm>
            <a:off x="-1285470" y="7720885"/>
            <a:ext cx="5921198" cy="658368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7" name="Freeform 7"/>
          <p:cNvSpPr/>
          <p:nvPr/>
        </p:nvSpPr>
        <p:spPr>
          <a:xfrm rot="3451795">
            <a:off x="-4064310" y="4113086"/>
            <a:ext cx="7321980" cy="658368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8" name="Freeform 8"/>
          <p:cNvSpPr/>
          <p:nvPr/>
        </p:nvSpPr>
        <p:spPr>
          <a:xfrm rot="-4917954">
            <a:off x="-3994276" y="1191518"/>
            <a:ext cx="5921198" cy="658368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9" name="Freeform 9"/>
          <p:cNvSpPr/>
          <p:nvPr/>
        </p:nvSpPr>
        <p:spPr>
          <a:xfrm>
            <a:off x="2899273" y="1170849"/>
            <a:ext cx="8831855" cy="5887903"/>
          </a:xfrm>
          <a:custGeom>
            <a:avLst/>
            <a:gdLst/>
            <a:ahLst/>
            <a:cxnLst/>
            <a:rect l="l" t="t" r="r" b="b"/>
            <a:pathLst>
              <a:path w="11039819" h="7359879">
                <a:moveTo>
                  <a:pt x="0" y="0"/>
                </a:moveTo>
                <a:lnTo>
                  <a:pt x="11039820" y="0"/>
                </a:lnTo>
                <a:lnTo>
                  <a:pt x="11039820" y="7359880"/>
                </a:lnTo>
                <a:lnTo>
                  <a:pt x="0" y="7359880"/>
                </a:lnTo>
                <a:lnTo>
                  <a:pt x="0" y="0"/>
                </a:lnTo>
                <a:close/>
              </a:path>
            </a:pathLst>
          </a:custGeom>
          <a:blipFill>
            <a:blip r:embed="rId8"/>
            <a:stretch>
              <a:fillRect/>
            </a:stretch>
          </a:blipFill>
        </p:spPr>
      </p:sp>
    </p:spTree>
    <p:extLst>
      <p:ext uri="{BB962C8B-B14F-4D97-AF65-F5344CB8AC3E}">
        <p14:creationId xmlns:p14="http://schemas.microsoft.com/office/powerpoint/2010/main" val="364592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006747" y="-3452525"/>
            <a:ext cx="7563641" cy="9509030"/>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1770575" y="2324739"/>
            <a:ext cx="4375706" cy="3580122"/>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550741" y="3168101"/>
            <a:ext cx="7321980" cy="658368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3523447" y="4645378"/>
            <a:ext cx="7777516" cy="8647690"/>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137638" y="2046453"/>
            <a:ext cx="5921198" cy="658368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25336" y="-815328"/>
            <a:ext cx="7316445" cy="3790620"/>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Freeform 8"/>
          <p:cNvSpPr/>
          <p:nvPr/>
        </p:nvSpPr>
        <p:spPr>
          <a:xfrm>
            <a:off x="61641" y="604317"/>
            <a:ext cx="6467948" cy="4269398"/>
          </a:xfrm>
          <a:custGeom>
            <a:avLst/>
            <a:gdLst/>
            <a:ahLst/>
            <a:cxnLst/>
            <a:rect l="l" t="t" r="r" b="b"/>
            <a:pathLst>
              <a:path w="8084935" h="5336748">
                <a:moveTo>
                  <a:pt x="0" y="0"/>
                </a:moveTo>
                <a:lnTo>
                  <a:pt x="8084935" y="0"/>
                </a:lnTo>
                <a:lnTo>
                  <a:pt x="8084935" y="5336748"/>
                </a:lnTo>
                <a:lnTo>
                  <a:pt x="0" y="5336748"/>
                </a:lnTo>
                <a:lnTo>
                  <a:pt x="0" y="0"/>
                </a:lnTo>
                <a:close/>
              </a:path>
            </a:pathLst>
          </a:custGeom>
          <a:blipFill>
            <a:blip r:embed="rId7"/>
            <a:stretch>
              <a:fillRect l="-17712" r="-9577" b="-10881"/>
            </a:stretch>
          </a:blipFill>
          <a:ln>
            <a:noFill/>
          </a:ln>
          <a:effectLst>
            <a:outerShdw blurRad="44450" dist="27940" dir="5400000" algn="ctr">
              <a:srgbClr val="000000">
                <a:alpha val="32000"/>
              </a:srgbClr>
            </a:outerShdw>
            <a:reflection blurRad="6350" stA="50000" endA="295" endPos="92000" dist="101600" dir="5400000" sy="-100000" algn="bl" rotWithShape="0"/>
          </a:effectLst>
          <a:scene3d>
            <a:camera prst="orthographicFront">
              <a:rot lat="0" lon="0" rev="0"/>
            </a:camera>
            <a:lightRig rig="balanced" dir="t">
              <a:rot lat="0" lon="0" rev="8700000"/>
            </a:lightRig>
          </a:scene3d>
          <a:sp3d>
            <a:bevelT w="190500" h="38100"/>
          </a:sp3d>
        </p:spPr>
      </p:sp>
      <p:sp>
        <p:nvSpPr>
          <p:cNvPr id="9" name="TextBox 9"/>
          <p:cNvSpPr txBox="1"/>
          <p:nvPr/>
        </p:nvSpPr>
        <p:spPr>
          <a:xfrm>
            <a:off x="6529589" y="3107141"/>
            <a:ext cx="6834326" cy="1449115"/>
          </a:xfrm>
          <a:prstGeom prst="rect">
            <a:avLst/>
          </a:prstGeom>
        </p:spPr>
        <p:txBody>
          <a:bodyPr lIns="0" tIns="0" rIns="0" bIns="0" rtlCol="0" anchor="t">
            <a:spAutoFit/>
          </a:bodyPr>
          <a:lstStyle/>
          <a:p>
            <a:pPr>
              <a:lnSpc>
                <a:spcPts val="11278"/>
              </a:lnSpc>
            </a:pPr>
            <a:r>
              <a:rPr lang="en-US" sz="8900">
                <a:solidFill>
                  <a:srgbClr val="273384"/>
                </a:solidFill>
                <a:latin typeface="Eczar Bold"/>
              </a:rPr>
              <a:t>WELCOME</a:t>
            </a:r>
          </a:p>
        </p:txBody>
      </p:sp>
      <p:sp>
        <p:nvSpPr>
          <p:cNvPr id="10" name="TextBox 10"/>
          <p:cNvSpPr txBox="1"/>
          <p:nvPr/>
        </p:nvSpPr>
        <p:spPr>
          <a:xfrm>
            <a:off x="6529589" y="4422658"/>
            <a:ext cx="5931881" cy="3566160"/>
          </a:xfrm>
          <a:prstGeom prst="rect">
            <a:avLst/>
          </a:prstGeom>
        </p:spPr>
        <p:txBody>
          <a:bodyPr lIns="0" tIns="0" rIns="0" bIns="0" rtlCol="0" anchor="t">
            <a:spAutoFit/>
          </a:bodyPr>
          <a:lstStyle/>
          <a:p>
            <a:pPr>
              <a:lnSpc>
                <a:spcPts val="5640"/>
              </a:lnSpc>
            </a:pPr>
            <a:r>
              <a:rPr lang="en-US" sz="4000">
                <a:solidFill>
                  <a:srgbClr val="000000"/>
                </a:solidFill>
                <a:latin typeface="Raleway"/>
              </a:rPr>
              <a:t>                                                 </a:t>
            </a:r>
          </a:p>
          <a:p>
            <a:pPr>
              <a:lnSpc>
                <a:spcPts val="5640"/>
              </a:lnSpc>
            </a:pPr>
            <a:r>
              <a:rPr lang="en-US" sz="4000">
                <a:solidFill>
                  <a:srgbClr val="273384"/>
                </a:solidFill>
                <a:latin typeface="Raleway Bold"/>
              </a:rPr>
              <a:t>In Our Group Project :</a:t>
            </a:r>
          </a:p>
          <a:p>
            <a:pPr>
              <a:lnSpc>
                <a:spcPts val="5640"/>
              </a:lnSpc>
            </a:pPr>
            <a:r>
              <a:rPr lang="en-US" sz="4000">
                <a:solidFill>
                  <a:srgbClr val="273384"/>
                </a:solidFill>
                <a:latin typeface="Raleway Bold"/>
              </a:rPr>
              <a:t>Library Management System</a:t>
            </a:r>
          </a:p>
          <a:p>
            <a:pPr>
              <a:lnSpc>
                <a:spcPts val="5640"/>
              </a:lnSpc>
            </a:pPr>
            <a:endParaRPr lang="en-US" sz="4000">
              <a:solidFill>
                <a:srgbClr val="273384"/>
              </a:solidFill>
              <a:latin typeface="Raleway Bold"/>
            </a:endParaRPr>
          </a:p>
        </p:txBody>
      </p:sp>
    </p:spTree>
    <p:extLst>
      <p:ext uri="{BB962C8B-B14F-4D97-AF65-F5344CB8AC3E}">
        <p14:creationId xmlns:p14="http://schemas.microsoft.com/office/powerpoint/2010/main" val="35389033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62563" y="-2382450"/>
            <a:ext cx="14955525" cy="3684346"/>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2673603" y="4673744"/>
            <a:ext cx="5449269" cy="489980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183695" y="2411979"/>
            <a:ext cx="4023360" cy="329184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2387424">
            <a:off x="-1198884" y="4212279"/>
            <a:ext cx="5921198" cy="638872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1082806" y="4673744"/>
            <a:ext cx="5449269" cy="489980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3024185" y="3027823"/>
            <a:ext cx="4023360" cy="329184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2387424">
            <a:off x="9467747" y="4467485"/>
            <a:ext cx="5921198" cy="638872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Freeform 9"/>
          <p:cNvSpPr/>
          <p:nvPr/>
        </p:nvSpPr>
        <p:spPr>
          <a:xfrm>
            <a:off x="4159135" y="2258192"/>
            <a:ext cx="6312130" cy="98116"/>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0" y="1064723"/>
            <a:ext cx="4504618" cy="5345282"/>
          </a:xfrm>
          <a:custGeom>
            <a:avLst/>
            <a:gdLst/>
            <a:ahLst/>
            <a:cxnLst/>
            <a:rect l="l" t="t" r="r" b="b"/>
            <a:pathLst>
              <a:path w="5630772" h="6681602">
                <a:moveTo>
                  <a:pt x="0" y="0"/>
                </a:moveTo>
                <a:lnTo>
                  <a:pt x="5630772" y="0"/>
                </a:lnTo>
                <a:lnTo>
                  <a:pt x="5630772" y="6681603"/>
                </a:lnTo>
                <a:lnTo>
                  <a:pt x="0" y="6681603"/>
                </a:lnTo>
                <a:lnTo>
                  <a:pt x="0" y="0"/>
                </a:lnTo>
                <a:close/>
              </a:path>
            </a:pathLst>
          </a:custGeom>
          <a:blipFill>
            <a:blip r:embed="rId9"/>
            <a:stretch>
              <a:fillRect l="-8840" r="-9822"/>
            </a:stretch>
          </a:blipFill>
        </p:spPr>
      </p:sp>
      <p:sp>
        <p:nvSpPr>
          <p:cNvPr id="11" name="TextBox 11"/>
          <p:cNvSpPr txBox="1"/>
          <p:nvPr/>
        </p:nvSpPr>
        <p:spPr>
          <a:xfrm>
            <a:off x="4159135" y="1019004"/>
            <a:ext cx="6312130" cy="1141338"/>
          </a:xfrm>
          <a:prstGeom prst="rect">
            <a:avLst/>
          </a:prstGeom>
        </p:spPr>
        <p:txBody>
          <a:bodyPr lIns="0" tIns="0" rIns="0" bIns="0" rtlCol="0" anchor="t">
            <a:spAutoFit/>
          </a:bodyPr>
          <a:lstStyle/>
          <a:p>
            <a:pPr algn="ctr">
              <a:lnSpc>
                <a:spcPts val="8940"/>
              </a:lnSpc>
            </a:pPr>
            <a:r>
              <a:rPr lang="en-US" sz="7000">
                <a:solidFill>
                  <a:srgbClr val="273384"/>
                </a:solidFill>
                <a:latin typeface="Eczar Bold"/>
                <a:ea typeface="Eczar Bold"/>
              </a:rPr>
              <a:t>﻿About Us</a:t>
            </a:r>
          </a:p>
        </p:txBody>
      </p:sp>
      <p:sp>
        <p:nvSpPr>
          <p:cNvPr id="12" name="TextBox 12"/>
          <p:cNvSpPr txBox="1"/>
          <p:nvPr/>
        </p:nvSpPr>
        <p:spPr>
          <a:xfrm>
            <a:off x="4655657" y="2964178"/>
            <a:ext cx="5815608" cy="4616648"/>
          </a:xfrm>
          <a:prstGeom prst="rect">
            <a:avLst/>
          </a:prstGeom>
        </p:spPr>
        <p:txBody>
          <a:bodyPr lIns="0" tIns="0" rIns="0" bIns="0" rtlCol="0" anchor="t">
            <a:spAutoFit/>
          </a:bodyPr>
          <a:lstStyle/>
          <a:p>
            <a:pPr algn="ctr">
              <a:lnSpc>
                <a:spcPts val="7199"/>
              </a:lnSpc>
              <a:spcBef>
                <a:spcPct val="0"/>
              </a:spcBef>
            </a:pPr>
            <a:r>
              <a:rPr lang="en-US" sz="3600" dirty="0">
                <a:solidFill>
                  <a:srgbClr val="273384"/>
                </a:solidFill>
                <a:latin typeface="Raleway Bold"/>
              </a:rPr>
              <a:t>Developed &amp; Designed By</a:t>
            </a:r>
            <a:r>
              <a:rPr lang="en-US" sz="3600" dirty="0" smtClean="0">
                <a:solidFill>
                  <a:srgbClr val="273384"/>
                </a:solidFill>
                <a:latin typeface="Raleway Bold"/>
              </a:rPr>
              <a:t>:</a:t>
            </a:r>
            <a:endParaRPr lang="en-US" sz="3600" dirty="0">
              <a:solidFill>
                <a:srgbClr val="273384"/>
              </a:solidFill>
              <a:latin typeface="Raleway Bold"/>
            </a:endParaRPr>
          </a:p>
          <a:p>
            <a:pPr algn="ctr">
              <a:lnSpc>
                <a:spcPts val="7199"/>
              </a:lnSpc>
              <a:spcBef>
                <a:spcPct val="0"/>
              </a:spcBef>
            </a:pPr>
            <a:r>
              <a:rPr lang="en-US" sz="3600" dirty="0" smtClean="0">
                <a:solidFill>
                  <a:srgbClr val="273384"/>
                </a:solidFill>
                <a:latin typeface="Raleway Bold"/>
              </a:rPr>
              <a:t>VISHAL </a:t>
            </a:r>
            <a:r>
              <a:rPr lang="en-US" sz="3600" dirty="0" smtClean="0">
                <a:solidFill>
                  <a:srgbClr val="273384"/>
                </a:solidFill>
                <a:latin typeface="Raleway Bold"/>
              </a:rPr>
              <a:t>MUNSHI</a:t>
            </a:r>
          </a:p>
          <a:p>
            <a:pPr algn="ctr">
              <a:lnSpc>
                <a:spcPts val="7199"/>
              </a:lnSpc>
              <a:spcBef>
                <a:spcPct val="0"/>
              </a:spcBef>
            </a:pPr>
            <a:r>
              <a:rPr lang="en-US" sz="3600" dirty="0" smtClean="0">
                <a:solidFill>
                  <a:srgbClr val="273384"/>
                </a:solidFill>
                <a:latin typeface="Raleway Bold"/>
              </a:rPr>
              <a:t>ROSHAN PATEL</a:t>
            </a:r>
          </a:p>
          <a:p>
            <a:pPr algn="ctr">
              <a:lnSpc>
                <a:spcPts val="7199"/>
              </a:lnSpc>
              <a:spcBef>
                <a:spcPct val="0"/>
              </a:spcBef>
            </a:pPr>
            <a:r>
              <a:rPr lang="en-US" sz="3600" dirty="0" smtClean="0">
                <a:solidFill>
                  <a:srgbClr val="273384"/>
                </a:solidFill>
                <a:latin typeface="Raleway Bold"/>
              </a:rPr>
              <a:t>AKASH YADAV</a:t>
            </a:r>
            <a:endParaRPr lang="en-US" sz="3600" dirty="0">
              <a:solidFill>
                <a:srgbClr val="273384"/>
              </a:solidFill>
              <a:latin typeface="Raleway Bold"/>
            </a:endParaRPr>
          </a:p>
          <a:p>
            <a:pPr algn="ctr">
              <a:lnSpc>
                <a:spcPts val="7199"/>
              </a:lnSpc>
              <a:spcBef>
                <a:spcPct val="0"/>
              </a:spcBef>
            </a:pPr>
            <a:endParaRPr lang="en-US" sz="3600" dirty="0">
              <a:solidFill>
                <a:srgbClr val="273384"/>
              </a:solidFill>
              <a:latin typeface="Raleway Bold"/>
            </a:endParaRPr>
          </a:p>
        </p:txBody>
      </p:sp>
    </p:spTree>
    <p:extLst>
      <p:ext uri="{BB962C8B-B14F-4D97-AF65-F5344CB8AC3E}">
        <p14:creationId xmlns:p14="http://schemas.microsoft.com/office/powerpoint/2010/main" val="473813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14068"/>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262426"/>
            <a:ext cx="7477601" cy="1666399"/>
          </a:xfrm>
          <a:prstGeom prst="rect">
            <a:avLst/>
          </a:prstGeom>
          <a:noFill/>
          <a:ln/>
        </p:spPr>
        <p:txBody>
          <a:bodyPr wrap="square" rtlCol="0" anchor="t"/>
          <a:lstStyle/>
          <a:p>
            <a:pPr marL="0" indent="0">
              <a:lnSpc>
                <a:spcPts val="6561"/>
              </a:lnSpc>
              <a:buNone/>
            </a:pPr>
            <a:r>
              <a:rPr lang="en-US" sz="5249" b="1" kern="0" spc="-157" dirty="0">
                <a:solidFill>
                  <a:srgbClr val="591CE6"/>
                </a:solidFill>
                <a:latin typeface="p22-mackinac-pro" pitchFamily="34" charset="0"/>
                <a:ea typeface="p22-mackinac-pro" pitchFamily="34" charset="-122"/>
                <a:cs typeface="p22-mackinac-pro" pitchFamily="34" charset="-120"/>
              </a:rPr>
              <a:t>Introduction to Library Management Systems</a:t>
            </a:r>
            <a:endParaRPr lang="en-US" sz="5249" dirty="0"/>
          </a:p>
        </p:txBody>
      </p:sp>
      <p:sp>
        <p:nvSpPr>
          <p:cNvPr id="6" name="Text 3"/>
          <p:cNvSpPr/>
          <p:nvPr/>
        </p:nvSpPr>
        <p:spPr>
          <a:xfrm>
            <a:off x="833199" y="4262080"/>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library management system is a digital platform used to efficiently manage the resources, services, and operations of a library. It includes functions such as cataloging, circulation, and user management.</a:t>
            </a:r>
            <a:endParaRPr lang="en-US" sz="1750" dirty="0"/>
          </a:p>
        </p:txBody>
      </p:sp>
      <p:sp>
        <p:nvSpPr>
          <p:cNvPr id="9" name="Text 6"/>
          <p:cNvSpPr/>
          <p:nvPr/>
        </p:nvSpPr>
        <p:spPr>
          <a:xfrm>
            <a:off x="1299686" y="5578197"/>
            <a:ext cx="220980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59135" y="2450882"/>
            <a:ext cx="6312130" cy="98116"/>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792599">
            <a:off x="12695205" y="5016522"/>
            <a:ext cx="3150655" cy="2577809"/>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593932">
            <a:off x="9879017" y="-1567985"/>
            <a:ext cx="7321980" cy="658368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5" name="Freeform 5"/>
          <p:cNvSpPr/>
          <p:nvPr/>
        </p:nvSpPr>
        <p:spPr>
          <a:xfrm rot="5970019">
            <a:off x="10846842" y="-3087426"/>
            <a:ext cx="5921198" cy="658368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6" name="TextBox 6"/>
          <p:cNvSpPr txBox="1"/>
          <p:nvPr/>
        </p:nvSpPr>
        <p:spPr>
          <a:xfrm>
            <a:off x="4159135" y="291339"/>
            <a:ext cx="6312130" cy="1038746"/>
          </a:xfrm>
          <a:prstGeom prst="rect">
            <a:avLst/>
          </a:prstGeom>
        </p:spPr>
        <p:txBody>
          <a:bodyPr lIns="0" tIns="0" rIns="0" bIns="0" rtlCol="0" anchor="t">
            <a:spAutoFit/>
          </a:bodyPr>
          <a:lstStyle/>
          <a:p>
            <a:pPr algn="ctr">
              <a:lnSpc>
                <a:spcPts val="8128"/>
              </a:lnSpc>
            </a:pPr>
            <a:r>
              <a:rPr lang="en-US" sz="6400">
                <a:solidFill>
                  <a:srgbClr val="273384"/>
                </a:solidFill>
                <a:latin typeface="Eczar Bold"/>
              </a:rPr>
              <a:t>ABSTRACT</a:t>
            </a:r>
          </a:p>
        </p:txBody>
      </p:sp>
      <p:sp>
        <p:nvSpPr>
          <p:cNvPr id="7" name="Freeform 7"/>
          <p:cNvSpPr/>
          <p:nvPr/>
        </p:nvSpPr>
        <p:spPr>
          <a:xfrm>
            <a:off x="-1285470" y="7720885"/>
            <a:ext cx="5921198" cy="658368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8" name="Freeform 8"/>
          <p:cNvSpPr/>
          <p:nvPr/>
        </p:nvSpPr>
        <p:spPr>
          <a:xfrm rot="3451795">
            <a:off x="-4064310" y="4113086"/>
            <a:ext cx="7321980" cy="658368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9" name="Freeform 9"/>
          <p:cNvSpPr/>
          <p:nvPr/>
        </p:nvSpPr>
        <p:spPr>
          <a:xfrm rot="-4917954">
            <a:off x="-3994276" y="1191518"/>
            <a:ext cx="5921198" cy="658368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0" name="TextBox 10"/>
          <p:cNvSpPr txBox="1"/>
          <p:nvPr/>
        </p:nvSpPr>
        <p:spPr>
          <a:xfrm>
            <a:off x="0" y="1419757"/>
            <a:ext cx="14630400" cy="6001643"/>
          </a:xfrm>
          <a:prstGeom prst="rect">
            <a:avLst/>
          </a:prstGeom>
        </p:spPr>
        <p:txBody>
          <a:bodyPr lIns="0" tIns="0" rIns="0" bIns="0" rtlCol="0" anchor="t">
            <a:spAutoFit/>
          </a:bodyPr>
          <a:lstStyle/>
          <a:p>
            <a:pPr marL="565200" lvl="1" indent="-282600" algn="ctr">
              <a:lnSpc>
                <a:spcPts val="5235"/>
              </a:lnSpc>
              <a:buFont typeface="Arial"/>
              <a:buChar char="•"/>
            </a:pPr>
            <a:r>
              <a:rPr lang="en-US" sz="2600">
                <a:solidFill>
                  <a:srgbClr val="273384"/>
                </a:solidFill>
                <a:latin typeface="Raleway Bold"/>
              </a:rPr>
              <a:t>Library management system is a project which aims in developing a computerized system to maintain all the daily work of library .This project has many features which are generally not available in normal library management systems like facility of user login and a facility of admin login .It also has a facility of admin login through which the admin can monitor the whole system . It has also a facility where student after logging in their accounts can see list of books issued and its issue date and return date.</a:t>
            </a:r>
          </a:p>
          <a:p>
            <a:pPr marL="565200" lvl="1" indent="-282600" algn="ctr">
              <a:lnSpc>
                <a:spcPts val="5235"/>
              </a:lnSpc>
              <a:buFont typeface="Arial"/>
              <a:buChar char="•"/>
            </a:pPr>
            <a:r>
              <a:rPr lang="en-US" sz="2600">
                <a:solidFill>
                  <a:srgbClr val="273384"/>
                </a:solidFill>
                <a:latin typeface="Raleway Bold"/>
              </a:rPr>
              <a:t> </a:t>
            </a:r>
          </a:p>
          <a:p>
            <a:pPr marL="565200" lvl="1" indent="-282600" algn="ctr">
              <a:lnSpc>
                <a:spcPts val="5235"/>
              </a:lnSpc>
              <a:buFont typeface="Arial"/>
              <a:buChar char="•"/>
            </a:pPr>
            <a:r>
              <a:rPr lang="en-US" sz="2600">
                <a:solidFill>
                  <a:srgbClr val="273384"/>
                </a:solidFill>
                <a:latin typeface="Raleway Bold"/>
              </a:rPr>
              <a:t>Overall, this project of ours is being developed to help the students as well as staff of library to maintain the library in the best way possible and also reduce the human efforts.</a:t>
            </a:r>
          </a:p>
        </p:txBody>
      </p:sp>
    </p:spTree>
    <p:extLst>
      <p:ext uri="{BB962C8B-B14F-4D97-AF65-F5344CB8AC3E}">
        <p14:creationId xmlns:p14="http://schemas.microsoft.com/office/powerpoint/2010/main" val="4232350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895254">
            <a:off x="12970102" y="4673843"/>
            <a:ext cx="2838848" cy="2322694"/>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424568">
            <a:off x="9913343" y="5698370"/>
            <a:ext cx="7321980" cy="658368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587989">
            <a:off x="9464139" y="4398602"/>
            <a:ext cx="5921198" cy="658368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5" name="Freeform 5"/>
          <p:cNvSpPr/>
          <p:nvPr/>
        </p:nvSpPr>
        <p:spPr>
          <a:xfrm rot="-5895254">
            <a:off x="-1031225" y="1946803"/>
            <a:ext cx="2838848" cy="2322694"/>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rot="-3866906">
            <a:off x="-626245" y="-3447844"/>
            <a:ext cx="5236769" cy="658368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6"/>
            <a:stretch>
              <a:fillRect/>
            </a:stretch>
          </a:blipFill>
        </p:spPr>
      </p:sp>
      <p:sp>
        <p:nvSpPr>
          <p:cNvPr id="7" name="Freeform 7"/>
          <p:cNvSpPr/>
          <p:nvPr/>
        </p:nvSpPr>
        <p:spPr>
          <a:xfrm rot="1114953">
            <a:off x="-1684551" y="-1795624"/>
            <a:ext cx="5921198" cy="658368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8" name="Freeform 8"/>
          <p:cNvSpPr/>
          <p:nvPr/>
        </p:nvSpPr>
        <p:spPr>
          <a:xfrm>
            <a:off x="4159135" y="2465178"/>
            <a:ext cx="6312130" cy="98116"/>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3561821" y="-75127"/>
            <a:ext cx="6312130" cy="1615827"/>
          </a:xfrm>
          <a:prstGeom prst="rect">
            <a:avLst/>
          </a:prstGeom>
        </p:spPr>
        <p:txBody>
          <a:bodyPr lIns="0" tIns="0" rIns="0" bIns="0" rtlCol="0" anchor="t">
            <a:spAutoFit/>
          </a:bodyPr>
          <a:lstStyle/>
          <a:p>
            <a:pPr algn="ctr">
              <a:lnSpc>
                <a:spcPts val="6299"/>
              </a:lnSpc>
            </a:pPr>
            <a:r>
              <a:rPr lang="en-US" sz="5000">
                <a:solidFill>
                  <a:srgbClr val="273384"/>
                </a:solidFill>
                <a:latin typeface="Eczar Bold"/>
              </a:rPr>
              <a:t>Background of the Project</a:t>
            </a:r>
          </a:p>
        </p:txBody>
      </p:sp>
      <p:sp>
        <p:nvSpPr>
          <p:cNvPr id="10" name="TextBox 10"/>
          <p:cNvSpPr txBox="1"/>
          <p:nvPr/>
        </p:nvSpPr>
        <p:spPr>
          <a:xfrm>
            <a:off x="1" y="1404155"/>
            <a:ext cx="14410223" cy="6347892"/>
          </a:xfrm>
          <a:prstGeom prst="rect">
            <a:avLst/>
          </a:prstGeom>
        </p:spPr>
        <p:txBody>
          <a:bodyPr lIns="0" tIns="0" rIns="0" bIns="0" rtlCol="0" anchor="t">
            <a:spAutoFit/>
          </a:bodyPr>
          <a:lstStyle/>
          <a:p>
            <a:pPr algn="ctr">
              <a:lnSpc>
                <a:spcPts val="4480"/>
              </a:lnSpc>
              <a:spcBef>
                <a:spcPct val="0"/>
              </a:spcBef>
            </a:pPr>
            <a:r>
              <a:rPr lang="en-US" sz="2200">
                <a:solidFill>
                  <a:srgbClr val="273384"/>
                </a:solidFill>
                <a:latin typeface="Raleway Bold"/>
              </a:rPr>
              <a:t>Library Management System is an application which refers to library systems which are generally small or medium in size. It is used by librarian to manage the library using a computerized system where he/she can record various transactions like issue of books, return of books, addition of new books, addition of new students etc.</a:t>
            </a:r>
          </a:p>
          <a:p>
            <a:pPr algn="ctr">
              <a:lnSpc>
                <a:spcPts val="4480"/>
              </a:lnSpc>
              <a:spcBef>
                <a:spcPct val="0"/>
              </a:spcBef>
            </a:pPr>
            <a:r>
              <a:rPr lang="en-US" sz="2200">
                <a:solidFill>
                  <a:srgbClr val="273384"/>
                </a:solidFill>
                <a:latin typeface="Raleway Bold"/>
              </a:rPr>
              <a:t> </a:t>
            </a:r>
          </a:p>
          <a:p>
            <a:pPr algn="ctr">
              <a:lnSpc>
                <a:spcPts val="4480"/>
              </a:lnSpc>
              <a:spcBef>
                <a:spcPct val="0"/>
              </a:spcBef>
            </a:pPr>
            <a:r>
              <a:rPr lang="en-US" sz="2200">
                <a:solidFill>
                  <a:srgbClr val="273384"/>
                </a:solidFill>
                <a:latin typeface="Raleway Bold"/>
              </a:rPr>
              <a:t>Books and student maintenance modules are also included in this system which would keep track of the students using the library and also a detailed description about the books a library contains. With this computerized system there will be no loss of book record or member record which generally happens when a non-computerized system is used.</a:t>
            </a:r>
          </a:p>
          <a:p>
            <a:pPr algn="ctr">
              <a:lnSpc>
                <a:spcPts val="4480"/>
              </a:lnSpc>
              <a:spcBef>
                <a:spcPct val="0"/>
              </a:spcBef>
            </a:pPr>
            <a:endParaRPr lang="en-US" sz="2200">
              <a:solidFill>
                <a:srgbClr val="273384"/>
              </a:solidFill>
              <a:latin typeface="Raleway Bold"/>
            </a:endParaRPr>
          </a:p>
          <a:p>
            <a:pPr algn="ctr">
              <a:lnSpc>
                <a:spcPts val="4480"/>
              </a:lnSpc>
              <a:spcBef>
                <a:spcPct val="0"/>
              </a:spcBef>
            </a:pPr>
            <a:r>
              <a:rPr lang="en-US" sz="2200">
                <a:solidFill>
                  <a:srgbClr val="273384"/>
                </a:solidFill>
                <a:latin typeface="Raleway Bold"/>
              </a:rPr>
              <a:t>All these modules are able to help librarian to manage the library with more convenience and in a more efficient way as compared to library systems which are not computerized.</a:t>
            </a:r>
          </a:p>
        </p:txBody>
      </p:sp>
    </p:spTree>
    <p:extLst>
      <p:ext uri="{BB962C8B-B14F-4D97-AF65-F5344CB8AC3E}">
        <p14:creationId xmlns:p14="http://schemas.microsoft.com/office/powerpoint/2010/main" val="798133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0791"/>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14630400" cy="2559368"/>
          </a:xfrm>
          <a:prstGeom prst="rect">
            <a:avLst/>
          </a:prstGeom>
        </p:spPr>
      </p:pic>
      <p:sp>
        <p:nvSpPr>
          <p:cNvPr id="5" name="Text 2"/>
          <p:cNvSpPr/>
          <p:nvPr/>
        </p:nvSpPr>
        <p:spPr>
          <a:xfrm>
            <a:off x="2452211" y="3122414"/>
            <a:ext cx="9725858" cy="1279446"/>
          </a:xfrm>
          <a:prstGeom prst="rect">
            <a:avLst/>
          </a:prstGeom>
          <a:noFill/>
          <a:ln/>
        </p:spPr>
        <p:txBody>
          <a:bodyPr wrap="square" rtlCol="0" anchor="t"/>
          <a:lstStyle/>
          <a:p>
            <a:pPr marL="0" indent="0">
              <a:lnSpc>
                <a:spcPts val="5038"/>
              </a:lnSpc>
              <a:buNone/>
            </a:pPr>
            <a:r>
              <a:rPr lang="en-US" sz="4031" b="1" kern="0" spc="-121" dirty="0">
                <a:solidFill>
                  <a:srgbClr val="591CE6"/>
                </a:solidFill>
                <a:latin typeface="p22-mackinac-pro" pitchFamily="34" charset="0"/>
                <a:ea typeface="p22-mackinac-pro" pitchFamily="34" charset="-122"/>
                <a:cs typeface="p22-mackinac-pro" pitchFamily="34" charset="-120"/>
              </a:rPr>
              <a:t>Benefits of Using a Library Management System</a:t>
            </a:r>
            <a:endParaRPr lang="en-US" sz="4031" dirty="0"/>
          </a:p>
        </p:txBody>
      </p:sp>
      <p:sp>
        <p:nvSpPr>
          <p:cNvPr id="6" name="Shape 3"/>
          <p:cNvSpPr/>
          <p:nvPr/>
        </p:nvSpPr>
        <p:spPr>
          <a:xfrm>
            <a:off x="2452211" y="4868823"/>
            <a:ext cx="460653" cy="460653"/>
          </a:xfrm>
          <a:prstGeom prst="roundRect">
            <a:avLst>
              <a:gd name="adj" fmla="val 20002"/>
            </a:avLst>
          </a:prstGeom>
          <a:solidFill>
            <a:srgbClr val="E0D7F4"/>
          </a:solidFill>
          <a:ln w="12740">
            <a:solidFill>
              <a:srgbClr val="C6BDDA"/>
            </a:solidFill>
            <a:prstDash val="solid"/>
          </a:ln>
        </p:spPr>
      </p:sp>
      <p:sp>
        <p:nvSpPr>
          <p:cNvPr id="7" name="Text 4"/>
          <p:cNvSpPr/>
          <p:nvPr/>
        </p:nvSpPr>
        <p:spPr>
          <a:xfrm>
            <a:off x="2626162" y="4907161"/>
            <a:ext cx="112752" cy="383977"/>
          </a:xfrm>
          <a:prstGeom prst="rect">
            <a:avLst/>
          </a:prstGeom>
          <a:noFill/>
          <a:ln/>
        </p:spPr>
        <p:txBody>
          <a:bodyPr wrap="none" rtlCol="0" anchor="t"/>
          <a:lstStyle/>
          <a:p>
            <a:pPr marL="0" indent="0" algn="ctr">
              <a:lnSpc>
                <a:spcPts val="3023"/>
              </a:lnSpc>
              <a:buNone/>
            </a:pPr>
            <a:r>
              <a:rPr lang="en-US" sz="2418" b="1" kern="0" spc="-73" dirty="0">
                <a:solidFill>
                  <a:srgbClr val="272525"/>
                </a:solidFill>
                <a:latin typeface="p22-mackinac-pro" pitchFamily="34" charset="0"/>
                <a:ea typeface="p22-mackinac-pro" pitchFamily="34" charset="-122"/>
                <a:cs typeface="p22-mackinac-pro" pitchFamily="34" charset="-120"/>
              </a:rPr>
              <a:t>1</a:t>
            </a:r>
            <a:endParaRPr lang="en-US" sz="2418" dirty="0"/>
          </a:p>
        </p:txBody>
      </p:sp>
      <p:sp>
        <p:nvSpPr>
          <p:cNvPr id="8" name="Text 5"/>
          <p:cNvSpPr/>
          <p:nvPr/>
        </p:nvSpPr>
        <p:spPr>
          <a:xfrm>
            <a:off x="3117533" y="4939189"/>
            <a:ext cx="2440186" cy="639842"/>
          </a:xfrm>
          <a:prstGeom prst="rect">
            <a:avLst/>
          </a:prstGeom>
          <a:noFill/>
          <a:ln/>
        </p:spPr>
        <p:txBody>
          <a:bodyPr wrap="square" rtlCol="0" anchor="t"/>
          <a:lstStyle/>
          <a:p>
            <a:pPr marL="0" indent="0">
              <a:lnSpc>
                <a:spcPts val="2519"/>
              </a:lnSpc>
              <a:buNone/>
            </a:pPr>
            <a:r>
              <a:rPr lang="en-US" sz="2015" b="1" kern="0" spc="-60" dirty="0">
                <a:solidFill>
                  <a:srgbClr val="272525"/>
                </a:solidFill>
                <a:latin typeface="p22-mackinac-pro" pitchFamily="34" charset="0"/>
                <a:ea typeface="p22-mackinac-pro" pitchFamily="34" charset="-122"/>
                <a:cs typeface="p22-mackinac-pro" pitchFamily="34" charset="-120"/>
              </a:rPr>
              <a:t>Efficient Resource Management</a:t>
            </a:r>
            <a:endParaRPr lang="en-US" sz="2015" dirty="0"/>
          </a:p>
        </p:txBody>
      </p:sp>
      <p:sp>
        <p:nvSpPr>
          <p:cNvPr id="9" name="Text 6"/>
          <p:cNvSpPr/>
          <p:nvPr/>
        </p:nvSpPr>
        <p:spPr>
          <a:xfrm>
            <a:off x="3117533" y="5701784"/>
            <a:ext cx="2440186" cy="1638300"/>
          </a:xfrm>
          <a:prstGeom prst="rect">
            <a:avLst/>
          </a:prstGeom>
          <a:noFill/>
          <a:ln/>
        </p:spPr>
        <p:txBody>
          <a:bodyPr wrap="square" rtlCol="0" anchor="t"/>
          <a:lstStyle/>
          <a:p>
            <a:pPr marL="0" indent="0">
              <a:lnSpc>
                <a:spcPts val="2580"/>
              </a:lnSpc>
              <a:buNone/>
            </a:pPr>
            <a:r>
              <a:rPr lang="en-US" sz="1612" dirty="0">
                <a:solidFill>
                  <a:srgbClr val="272525"/>
                </a:solidFill>
                <a:latin typeface="Eudoxus Sans" pitchFamily="34" charset="0"/>
                <a:ea typeface="Eudoxus Sans" pitchFamily="34" charset="-122"/>
                <a:cs typeface="Eudoxus Sans" pitchFamily="34" charset="-120"/>
              </a:rPr>
              <a:t>Streamlines the organization and tracking of library materials, enhancing accessibility for patrons.</a:t>
            </a:r>
            <a:endParaRPr lang="en-US" sz="1612" dirty="0"/>
          </a:p>
        </p:txBody>
      </p:sp>
      <p:sp>
        <p:nvSpPr>
          <p:cNvPr id="10" name="Shape 7"/>
          <p:cNvSpPr/>
          <p:nvPr/>
        </p:nvSpPr>
        <p:spPr>
          <a:xfrm>
            <a:off x="5762387" y="4868823"/>
            <a:ext cx="460653" cy="460653"/>
          </a:xfrm>
          <a:prstGeom prst="roundRect">
            <a:avLst>
              <a:gd name="adj" fmla="val 20002"/>
            </a:avLst>
          </a:prstGeom>
          <a:solidFill>
            <a:srgbClr val="E0D7F4"/>
          </a:solidFill>
          <a:ln w="12740">
            <a:solidFill>
              <a:srgbClr val="C6BDDA"/>
            </a:solidFill>
            <a:prstDash val="solid"/>
          </a:ln>
        </p:spPr>
      </p:sp>
      <p:sp>
        <p:nvSpPr>
          <p:cNvPr id="11" name="Text 8"/>
          <p:cNvSpPr/>
          <p:nvPr/>
        </p:nvSpPr>
        <p:spPr>
          <a:xfrm>
            <a:off x="5909667" y="4907161"/>
            <a:ext cx="166092" cy="383977"/>
          </a:xfrm>
          <a:prstGeom prst="rect">
            <a:avLst/>
          </a:prstGeom>
          <a:noFill/>
          <a:ln/>
        </p:spPr>
        <p:txBody>
          <a:bodyPr wrap="none" rtlCol="0" anchor="t"/>
          <a:lstStyle/>
          <a:p>
            <a:pPr marL="0" indent="0" algn="ctr">
              <a:lnSpc>
                <a:spcPts val="3023"/>
              </a:lnSpc>
              <a:buNone/>
            </a:pPr>
            <a:r>
              <a:rPr lang="en-US" sz="2418" b="1" kern="0" spc="-73" dirty="0">
                <a:solidFill>
                  <a:srgbClr val="272525"/>
                </a:solidFill>
                <a:latin typeface="p22-mackinac-pro" pitchFamily="34" charset="0"/>
                <a:ea typeface="p22-mackinac-pro" pitchFamily="34" charset="-122"/>
                <a:cs typeface="p22-mackinac-pro" pitchFamily="34" charset="-120"/>
              </a:rPr>
              <a:t>2</a:t>
            </a:r>
            <a:endParaRPr lang="en-US" sz="2418" dirty="0"/>
          </a:p>
        </p:txBody>
      </p:sp>
      <p:sp>
        <p:nvSpPr>
          <p:cNvPr id="12" name="Text 9"/>
          <p:cNvSpPr/>
          <p:nvPr/>
        </p:nvSpPr>
        <p:spPr>
          <a:xfrm>
            <a:off x="6427708" y="4939189"/>
            <a:ext cx="2440186" cy="639842"/>
          </a:xfrm>
          <a:prstGeom prst="rect">
            <a:avLst/>
          </a:prstGeom>
          <a:noFill/>
          <a:ln/>
        </p:spPr>
        <p:txBody>
          <a:bodyPr wrap="square" rtlCol="0" anchor="t"/>
          <a:lstStyle/>
          <a:p>
            <a:pPr marL="0" indent="0">
              <a:lnSpc>
                <a:spcPts val="2519"/>
              </a:lnSpc>
              <a:buNone/>
            </a:pPr>
            <a:r>
              <a:rPr lang="en-US" sz="2015" b="1" kern="0" spc="-60" dirty="0">
                <a:solidFill>
                  <a:srgbClr val="272525"/>
                </a:solidFill>
                <a:latin typeface="p22-mackinac-pro" pitchFamily="34" charset="0"/>
                <a:ea typeface="p22-mackinac-pro" pitchFamily="34" charset="-122"/>
                <a:cs typeface="p22-mackinac-pro" pitchFamily="34" charset="-120"/>
              </a:rPr>
              <a:t>Data-Driven Decision Making</a:t>
            </a:r>
            <a:endParaRPr lang="en-US" sz="2015" dirty="0"/>
          </a:p>
        </p:txBody>
      </p:sp>
      <p:sp>
        <p:nvSpPr>
          <p:cNvPr id="13" name="Text 10"/>
          <p:cNvSpPr/>
          <p:nvPr/>
        </p:nvSpPr>
        <p:spPr>
          <a:xfrm>
            <a:off x="6427708" y="5701784"/>
            <a:ext cx="2440186" cy="1965960"/>
          </a:xfrm>
          <a:prstGeom prst="rect">
            <a:avLst/>
          </a:prstGeom>
          <a:noFill/>
          <a:ln/>
        </p:spPr>
        <p:txBody>
          <a:bodyPr wrap="square" rtlCol="0" anchor="t"/>
          <a:lstStyle/>
          <a:p>
            <a:pPr marL="0" indent="0">
              <a:lnSpc>
                <a:spcPts val="2580"/>
              </a:lnSpc>
              <a:buNone/>
            </a:pPr>
            <a:r>
              <a:rPr lang="en-US" sz="1612" dirty="0">
                <a:solidFill>
                  <a:srgbClr val="272525"/>
                </a:solidFill>
                <a:latin typeface="Eudoxus Sans" pitchFamily="34" charset="0"/>
                <a:ea typeface="Eudoxus Sans" pitchFamily="34" charset="-122"/>
                <a:cs typeface="Eudoxus Sans" pitchFamily="34" charset="-120"/>
              </a:rPr>
              <a:t>Provides valuable insights through analytics, aiding in informed collection development and resource allocation.</a:t>
            </a:r>
            <a:endParaRPr lang="en-US" sz="1612" dirty="0"/>
          </a:p>
        </p:txBody>
      </p:sp>
      <p:sp>
        <p:nvSpPr>
          <p:cNvPr id="14" name="Shape 11"/>
          <p:cNvSpPr/>
          <p:nvPr/>
        </p:nvSpPr>
        <p:spPr>
          <a:xfrm>
            <a:off x="9072563" y="4868823"/>
            <a:ext cx="460653" cy="460653"/>
          </a:xfrm>
          <a:prstGeom prst="roundRect">
            <a:avLst>
              <a:gd name="adj" fmla="val 20002"/>
            </a:avLst>
          </a:prstGeom>
          <a:solidFill>
            <a:srgbClr val="E0D7F4"/>
          </a:solidFill>
          <a:ln w="12740">
            <a:solidFill>
              <a:srgbClr val="C6BDDA"/>
            </a:solidFill>
            <a:prstDash val="solid"/>
          </a:ln>
        </p:spPr>
      </p:sp>
      <p:sp>
        <p:nvSpPr>
          <p:cNvPr id="15" name="Text 12"/>
          <p:cNvSpPr/>
          <p:nvPr/>
        </p:nvSpPr>
        <p:spPr>
          <a:xfrm>
            <a:off x="9216033" y="4907161"/>
            <a:ext cx="173712" cy="383977"/>
          </a:xfrm>
          <a:prstGeom prst="rect">
            <a:avLst/>
          </a:prstGeom>
          <a:noFill/>
          <a:ln/>
        </p:spPr>
        <p:txBody>
          <a:bodyPr wrap="none" rtlCol="0" anchor="t"/>
          <a:lstStyle/>
          <a:p>
            <a:pPr marL="0" indent="0" algn="ctr">
              <a:lnSpc>
                <a:spcPts val="3023"/>
              </a:lnSpc>
              <a:buNone/>
            </a:pPr>
            <a:r>
              <a:rPr lang="en-US" sz="2418" b="1" kern="0" spc="-73" dirty="0">
                <a:solidFill>
                  <a:srgbClr val="272525"/>
                </a:solidFill>
                <a:latin typeface="p22-mackinac-pro" pitchFamily="34" charset="0"/>
                <a:ea typeface="p22-mackinac-pro" pitchFamily="34" charset="-122"/>
                <a:cs typeface="p22-mackinac-pro" pitchFamily="34" charset="-120"/>
              </a:rPr>
              <a:t>3</a:t>
            </a:r>
            <a:endParaRPr lang="en-US" sz="2418" dirty="0"/>
          </a:p>
        </p:txBody>
      </p:sp>
      <p:sp>
        <p:nvSpPr>
          <p:cNvPr id="16" name="Text 13"/>
          <p:cNvSpPr/>
          <p:nvPr/>
        </p:nvSpPr>
        <p:spPr>
          <a:xfrm>
            <a:off x="9737884" y="4939189"/>
            <a:ext cx="2440186" cy="639842"/>
          </a:xfrm>
          <a:prstGeom prst="rect">
            <a:avLst/>
          </a:prstGeom>
          <a:noFill/>
          <a:ln/>
        </p:spPr>
        <p:txBody>
          <a:bodyPr wrap="square" rtlCol="0" anchor="t"/>
          <a:lstStyle/>
          <a:p>
            <a:pPr marL="0" indent="0">
              <a:lnSpc>
                <a:spcPts val="2519"/>
              </a:lnSpc>
              <a:buNone/>
            </a:pPr>
            <a:r>
              <a:rPr lang="en-US" sz="2015" b="1" kern="0" spc="-60" dirty="0">
                <a:solidFill>
                  <a:srgbClr val="272525"/>
                </a:solidFill>
                <a:latin typeface="p22-mackinac-pro" pitchFamily="34" charset="0"/>
                <a:ea typeface="p22-mackinac-pro" pitchFamily="34" charset="-122"/>
                <a:cs typeface="p22-mackinac-pro" pitchFamily="34" charset="-120"/>
              </a:rPr>
              <a:t>Improved User Experience</a:t>
            </a:r>
            <a:endParaRPr lang="en-US" sz="2015" dirty="0"/>
          </a:p>
        </p:txBody>
      </p:sp>
      <p:sp>
        <p:nvSpPr>
          <p:cNvPr id="17" name="Text 14"/>
          <p:cNvSpPr/>
          <p:nvPr/>
        </p:nvSpPr>
        <p:spPr>
          <a:xfrm>
            <a:off x="9737884" y="5701784"/>
            <a:ext cx="2440186" cy="1638300"/>
          </a:xfrm>
          <a:prstGeom prst="rect">
            <a:avLst/>
          </a:prstGeom>
          <a:noFill/>
          <a:ln/>
        </p:spPr>
        <p:txBody>
          <a:bodyPr wrap="square" rtlCol="0" anchor="t"/>
          <a:lstStyle/>
          <a:p>
            <a:pPr marL="0" indent="0">
              <a:lnSpc>
                <a:spcPts val="2580"/>
              </a:lnSpc>
              <a:buNone/>
            </a:pPr>
            <a:r>
              <a:rPr lang="en-US" sz="1612" dirty="0">
                <a:solidFill>
                  <a:srgbClr val="272525"/>
                </a:solidFill>
                <a:latin typeface="Eudoxus Sans" pitchFamily="34" charset="0"/>
                <a:ea typeface="Eudoxus Sans" pitchFamily="34" charset="-122"/>
                <a:cs typeface="Eudoxus Sans" pitchFamily="34" charset="-120"/>
              </a:rPr>
              <a:t>Enables patrons to easily find and borrow materials, enhancing overall satisfaction and engagement.</a:t>
            </a:r>
            <a:endParaRPr lang="en-US" sz="1612"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36628" y="2152718"/>
            <a:ext cx="617599" cy="6175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4" name="Group 4"/>
          <p:cNvGrpSpPr/>
          <p:nvPr/>
        </p:nvGrpSpPr>
        <p:grpSpPr>
          <a:xfrm>
            <a:off x="7136628" y="3176591"/>
            <a:ext cx="617599" cy="6175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6" name="Freeform 6"/>
          <p:cNvSpPr/>
          <p:nvPr/>
        </p:nvSpPr>
        <p:spPr>
          <a:xfrm>
            <a:off x="-1777318" y="4114800"/>
            <a:ext cx="7321980" cy="658368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7" name="Freeform 7"/>
          <p:cNvSpPr/>
          <p:nvPr/>
        </p:nvSpPr>
        <p:spPr>
          <a:xfrm>
            <a:off x="-1076927" y="2956368"/>
            <a:ext cx="5921198" cy="658368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8" name="Freeform 8"/>
          <p:cNvSpPr/>
          <p:nvPr/>
        </p:nvSpPr>
        <p:spPr>
          <a:xfrm rot="1432000">
            <a:off x="3532982" y="-1721609"/>
            <a:ext cx="4023360" cy="329184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rot="-1149178">
            <a:off x="12115800" y="6875661"/>
            <a:ext cx="4023360" cy="329184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76536" y="-4548986"/>
            <a:ext cx="5921198" cy="658368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11" name="Freeform 11"/>
          <p:cNvSpPr/>
          <p:nvPr/>
        </p:nvSpPr>
        <p:spPr>
          <a:xfrm>
            <a:off x="12811381" y="2915320"/>
            <a:ext cx="4297350" cy="4778150"/>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sp>
      <p:sp>
        <p:nvSpPr>
          <p:cNvPr id="12" name="Freeform 12"/>
          <p:cNvSpPr/>
          <p:nvPr/>
        </p:nvSpPr>
        <p:spPr>
          <a:xfrm>
            <a:off x="3989687" y="4099970"/>
            <a:ext cx="7467952" cy="4129630"/>
          </a:xfrm>
          <a:custGeom>
            <a:avLst/>
            <a:gdLst/>
            <a:ahLst/>
            <a:cxnLst/>
            <a:rect l="l" t="t" r="r" b="b"/>
            <a:pathLst>
              <a:path w="9334940" h="5162037">
                <a:moveTo>
                  <a:pt x="0" y="0"/>
                </a:moveTo>
                <a:lnTo>
                  <a:pt x="9334940" y="0"/>
                </a:lnTo>
                <a:lnTo>
                  <a:pt x="9334940" y="5162036"/>
                </a:lnTo>
                <a:lnTo>
                  <a:pt x="0" y="5162036"/>
                </a:lnTo>
                <a:lnTo>
                  <a:pt x="0" y="0"/>
                </a:lnTo>
                <a:close/>
              </a:path>
            </a:pathLst>
          </a:custGeom>
          <a:blipFill>
            <a:blip r:embed="rId6"/>
            <a:stretch>
              <a:fillRect/>
            </a:stretch>
          </a:blipFill>
        </p:spPr>
      </p:sp>
      <p:sp>
        <p:nvSpPr>
          <p:cNvPr id="13" name="TextBox 13"/>
          <p:cNvSpPr txBox="1"/>
          <p:nvPr/>
        </p:nvSpPr>
        <p:spPr>
          <a:xfrm>
            <a:off x="7227343" y="2129133"/>
            <a:ext cx="436169" cy="577081"/>
          </a:xfrm>
          <a:prstGeom prst="rect">
            <a:avLst/>
          </a:prstGeom>
        </p:spPr>
        <p:txBody>
          <a:bodyPr lIns="0" tIns="0" rIns="0" bIns="0" rtlCol="0" anchor="t">
            <a:spAutoFit/>
          </a:bodyPr>
          <a:lstStyle/>
          <a:p>
            <a:pPr algn="ctr">
              <a:lnSpc>
                <a:spcPts val="4522"/>
              </a:lnSpc>
            </a:pPr>
            <a:r>
              <a:rPr lang="en-US" sz="2900">
                <a:solidFill>
                  <a:srgbClr val="273384"/>
                </a:solidFill>
                <a:latin typeface="Raleway Bold"/>
              </a:rPr>
              <a:t>1</a:t>
            </a:r>
          </a:p>
        </p:txBody>
      </p:sp>
      <p:sp>
        <p:nvSpPr>
          <p:cNvPr id="14" name="TextBox 14"/>
          <p:cNvSpPr txBox="1"/>
          <p:nvPr/>
        </p:nvSpPr>
        <p:spPr>
          <a:xfrm>
            <a:off x="7227343" y="3153006"/>
            <a:ext cx="436169" cy="577081"/>
          </a:xfrm>
          <a:prstGeom prst="rect">
            <a:avLst/>
          </a:prstGeom>
        </p:spPr>
        <p:txBody>
          <a:bodyPr lIns="0" tIns="0" rIns="0" bIns="0" rtlCol="0" anchor="t">
            <a:spAutoFit/>
          </a:bodyPr>
          <a:lstStyle/>
          <a:p>
            <a:pPr marL="0" lvl="1" algn="ctr">
              <a:lnSpc>
                <a:spcPts val="4522"/>
              </a:lnSpc>
              <a:spcBef>
                <a:spcPct val="0"/>
              </a:spcBef>
            </a:pPr>
            <a:r>
              <a:rPr lang="en-US" sz="2900">
                <a:solidFill>
                  <a:srgbClr val="273384"/>
                </a:solidFill>
                <a:latin typeface="Raleway Bold"/>
              </a:rPr>
              <a:t>2</a:t>
            </a:r>
          </a:p>
        </p:txBody>
      </p:sp>
      <p:sp>
        <p:nvSpPr>
          <p:cNvPr id="15" name="TextBox 15"/>
          <p:cNvSpPr txBox="1"/>
          <p:nvPr/>
        </p:nvSpPr>
        <p:spPr>
          <a:xfrm>
            <a:off x="1384529" y="2034694"/>
            <a:ext cx="5165359" cy="2133600"/>
          </a:xfrm>
          <a:prstGeom prst="rect">
            <a:avLst/>
          </a:prstGeom>
        </p:spPr>
        <p:txBody>
          <a:bodyPr lIns="0" tIns="0" rIns="0" bIns="0" rtlCol="0" anchor="t">
            <a:spAutoFit/>
          </a:bodyPr>
          <a:lstStyle/>
          <a:p>
            <a:pPr>
              <a:lnSpc>
                <a:spcPts val="8447"/>
              </a:lnSpc>
            </a:pPr>
            <a:r>
              <a:rPr lang="en-US" sz="7000">
                <a:solidFill>
                  <a:srgbClr val="273384"/>
                </a:solidFill>
                <a:latin typeface="Eczar Bold"/>
              </a:rPr>
              <a:t>PROJECT</a:t>
            </a:r>
          </a:p>
          <a:p>
            <a:pPr>
              <a:lnSpc>
                <a:spcPts val="8447"/>
              </a:lnSpc>
              <a:spcBef>
                <a:spcPct val="0"/>
              </a:spcBef>
            </a:pPr>
            <a:r>
              <a:rPr lang="en-US" sz="7000">
                <a:solidFill>
                  <a:srgbClr val="273384"/>
                </a:solidFill>
                <a:latin typeface="Eczar Bold"/>
              </a:rPr>
              <a:t>MODULE</a:t>
            </a:r>
          </a:p>
        </p:txBody>
      </p:sp>
      <p:sp>
        <p:nvSpPr>
          <p:cNvPr id="16" name="TextBox 16"/>
          <p:cNvSpPr txBox="1"/>
          <p:nvPr/>
        </p:nvSpPr>
        <p:spPr>
          <a:xfrm>
            <a:off x="8269282" y="3073047"/>
            <a:ext cx="5858198" cy="692497"/>
          </a:xfrm>
          <a:prstGeom prst="rect">
            <a:avLst/>
          </a:prstGeom>
        </p:spPr>
        <p:txBody>
          <a:bodyPr lIns="0" tIns="0" rIns="0" bIns="0" rtlCol="0" anchor="t">
            <a:spAutoFit/>
          </a:bodyPr>
          <a:lstStyle/>
          <a:p>
            <a:pPr>
              <a:lnSpc>
                <a:spcPts val="5439"/>
              </a:lnSpc>
            </a:pPr>
            <a:r>
              <a:rPr lang="en-US" sz="2700">
                <a:solidFill>
                  <a:srgbClr val="000000"/>
                </a:solidFill>
                <a:latin typeface="Raleway"/>
              </a:rPr>
              <a:t>Users (students)</a:t>
            </a:r>
          </a:p>
        </p:txBody>
      </p:sp>
      <p:sp>
        <p:nvSpPr>
          <p:cNvPr id="17" name="TextBox 17"/>
          <p:cNvSpPr txBox="1"/>
          <p:nvPr/>
        </p:nvSpPr>
        <p:spPr>
          <a:xfrm>
            <a:off x="8192724" y="2124649"/>
            <a:ext cx="1195626" cy="795089"/>
          </a:xfrm>
          <a:prstGeom prst="rect">
            <a:avLst/>
          </a:prstGeom>
        </p:spPr>
        <p:txBody>
          <a:bodyPr lIns="0" tIns="0" rIns="0" bIns="0" rtlCol="0" anchor="t">
            <a:spAutoFit/>
          </a:bodyPr>
          <a:lstStyle/>
          <a:p>
            <a:pPr algn="ctr">
              <a:lnSpc>
                <a:spcPts val="6239"/>
              </a:lnSpc>
              <a:spcBef>
                <a:spcPct val="0"/>
              </a:spcBef>
            </a:pPr>
            <a:r>
              <a:rPr lang="en-US" sz="3100">
                <a:solidFill>
                  <a:srgbClr val="000000"/>
                </a:solidFill>
                <a:latin typeface="Raleway"/>
              </a:rPr>
              <a:t>Admin</a:t>
            </a:r>
          </a:p>
        </p:txBody>
      </p:sp>
    </p:spTree>
    <p:extLst>
      <p:ext uri="{BB962C8B-B14F-4D97-AF65-F5344CB8AC3E}">
        <p14:creationId xmlns:p14="http://schemas.microsoft.com/office/powerpoint/2010/main" val="2267567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33578">
            <a:off x="8800480" y="-3291840"/>
            <a:ext cx="7321980" cy="658368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7522993" flipV="1">
            <a:off x="9400077" y="-466351"/>
            <a:ext cx="3430846" cy="2807057"/>
          </a:xfrm>
          <a:custGeom>
            <a:avLst/>
            <a:gdLst/>
            <a:ahLst/>
            <a:cxnLst/>
            <a:rect l="l" t="t" r="r" b="b"/>
            <a:pathLst>
              <a:path w="4288558" h="3508821">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1722541" y="-1815898"/>
            <a:ext cx="5210564" cy="5793538"/>
          </a:xfrm>
          <a:custGeom>
            <a:avLst/>
            <a:gdLst/>
            <a:ahLst/>
            <a:cxnLst/>
            <a:rect l="l" t="t" r="r" b="b"/>
            <a:pathLst>
              <a:path w="6513205" h="7241923">
                <a:moveTo>
                  <a:pt x="0" y="0"/>
                </a:moveTo>
                <a:lnTo>
                  <a:pt x="6513205" y="0"/>
                </a:lnTo>
                <a:lnTo>
                  <a:pt x="6513205" y="7241923"/>
                </a:lnTo>
                <a:lnTo>
                  <a:pt x="0" y="7241923"/>
                </a:lnTo>
                <a:lnTo>
                  <a:pt x="0" y="0"/>
                </a:lnTo>
                <a:close/>
              </a:path>
            </a:pathLst>
          </a:custGeom>
          <a:blipFill>
            <a:blip r:embed="rId5"/>
            <a:stretch>
              <a:fillRect/>
            </a:stretch>
          </a:blipFill>
        </p:spPr>
      </p:sp>
      <p:sp>
        <p:nvSpPr>
          <p:cNvPr id="5" name="Freeform 5"/>
          <p:cNvSpPr/>
          <p:nvPr/>
        </p:nvSpPr>
        <p:spPr>
          <a:xfrm rot="-10800000" flipV="1">
            <a:off x="-325125" y="6786881"/>
            <a:ext cx="14955525" cy="3684346"/>
          </a:xfrm>
          <a:custGeom>
            <a:avLst/>
            <a:gdLst/>
            <a:ahLst/>
            <a:cxnLst/>
            <a:rect l="l" t="t" r="r" b="b"/>
            <a:pathLst>
              <a:path w="18694406" h="4605433">
                <a:moveTo>
                  <a:pt x="0" y="4605433"/>
                </a:moveTo>
                <a:lnTo>
                  <a:pt x="18694406" y="4605433"/>
                </a:lnTo>
                <a:lnTo>
                  <a:pt x="18694406" y="0"/>
                </a:lnTo>
                <a:lnTo>
                  <a:pt x="0" y="0"/>
                </a:lnTo>
                <a:lnTo>
                  <a:pt x="0" y="4605433"/>
                </a:lnTo>
                <a:close/>
              </a:path>
            </a:pathLst>
          </a:custGeom>
          <a:blipFill>
            <a:blip r:embed="rId6"/>
            <a:stretch>
              <a:fillRect t="-7590" b="-7590"/>
            </a:stretch>
          </a:blipFill>
        </p:spPr>
      </p:sp>
      <p:sp>
        <p:nvSpPr>
          <p:cNvPr id="6" name="Freeform 6"/>
          <p:cNvSpPr/>
          <p:nvPr/>
        </p:nvSpPr>
        <p:spPr>
          <a:xfrm rot="2800797">
            <a:off x="8904553" y="6581586"/>
            <a:ext cx="4458466" cy="4957293"/>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7" name="Freeform 7"/>
          <p:cNvSpPr/>
          <p:nvPr/>
        </p:nvSpPr>
        <p:spPr>
          <a:xfrm rot="2800797">
            <a:off x="13092593" y="6703506"/>
            <a:ext cx="4458466" cy="4957293"/>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8" name="Freeform 8"/>
          <p:cNvSpPr/>
          <p:nvPr/>
        </p:nvSpPr>
        <p:spPr>
          <a:xfrm rot="530069" flipV="1">
            <a:off x="1897611" y="-751221"/>
            <a:ext cx="3430846" cy="2807057"/>
          </a:xfrm>
          <a:custGeom>
            <a:avLst/>
            <a:gdLst/>
            <a:ahLst/>
            <a:cxnLst/>
            <a:rect l="l" t="t" r="r" b="b"/>
            <a:pathLst>
              <a:path w="4288558" h="3508821">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rot="-552612" flipH="1">
            <a:off x="-903283" y="-3684838"/>
            <a:ext cx="7321980" cy="6583680"/>
          </a:xfrm>
          <a:custGeom>
            <a:avLst/>
            <a:gdLst/>
            <a:ahLst/>
            <a:cxnLst/>
            <a:rect l="l" t="t" r="r" b="b"/>
            <a:pathLst>
              <a:path w="9152475" h="8229600">
                <a:moveTo>
                  <a:pt x="9152474" y="0"/>
                </a:moveTo>
                <a:lnTo>
                  <a:pt x="0" y="0"/>
                </a:lnTo>
                <a:lnTo>
                  <a:pt x="0" y="8229600"/>
                </a:lnTo>
                <a:lnTo>
                  <a:pt x="9152474" y="8229600"/>
                </a:lnTo>
                <a:lnTo>
                  <a:pt x="9152474" y="0"/>
                </a:lnTo>
                <a:close/>
              </a:path>
            </a:pathLst>
          </a:custGeom>
          <a:blipFill>
            <a:blip r:embed="rId2"/>
            <a:stretch>
              <a:fillRect/>
            </a:stretch>
          </a:blipFill>
        </p:spPr>
      </p:sp>
      <p:sp>
        <p:nvSpPr>
          <p:cNvPr id="10" name="TextBox 10"/>
          <p:cNvSpPr txBox="1"/>
          <p:nvPr/>
        </p:nvSpPr>
        <p:spPr>
          <a:xfrm>
            <a:off x="4134565" y="403778"/>
            <a:ext cx="6361271" cy="1066800"/>
          </a:xfrm>
          <a:prstGeom prst="rect">
            <a:avLst/>
          </a:prstGeom>
        </p:spPr>
        <p:txBody>
          <a:bodyPr lIns="0" tIns="0" rIns="0" bIns="0" rtlCol="0" anchor="t">
            <a:spAutoFit/>
          </a:bodyPr>
          <a:lstStyle/>
          <a:p>
            <a:pPr algn="ctr">
              <a:lnSpc>
                <a:spcPts val="8447"/>
              </a:lnSpc>
              <a:spcBef>
                <a:spcPct val="0"/>
              </a:spcBef>
            </a:pPr>
            <a:r>
              <a:rPr lang="en-US" sz="7000">
                <a:solidFill>
                  <a:srgbClr val="000000"/>
                </a:solidFill>
                <a:latin typeface="Eczar Bold"/>
              </a:rPr>
              <a:t>Admin Module</a:t>
            </a:r>
          </a:p>
        </p:txBody>
      </p:sp>
      <p:sp>
        <p:nvSpPr>
          <p:cNvPr id="11" name="TextBox 11"/>
          <p:cNvSpPr txBox="1"/>
          <p:nvPr/>
        </p:nvSpPr>
        <p:spPr>
          <a:xfrm>
            <a:off x="0" y="2445292"/>
            <a:ext cx="14630400" cy="5257850"/>
          </a:xfrm>
          <a:prstGeom prst="rect">
            <a:avLst/>
          </a:prstGeom>
        </p:spPr>
        <p:txBody>
          <a:bodyPr lIns="0" tIns="0" rIns="0" bIns="0" rtlCol="0" anchor="t">
            <a:spAutoFit/>
          </a:bodyPr>
          <a:lstStyle/>
          <a:p>
            <a:pPr marL="742762" lvl="1" indent="-371381">
              <a:lnSpc>
                <a:spcPts val="4128"/>
              </a:lnSpc>
              <a:buFont typeface="Arial"/>
              <a:buChar char="•"/>
            </a:pPr>
            <a:r>
              <a:rPr lang="en-US" sz="3400">
                <a:solidFill>
                  <a:srgbClr val="000000"/>
                </a:solidFill>
                <a:latin typeface="Eczar Bold"/>
              </a:rPr>
              <a:t>Secure admin login system</a:t>
            </a:r>
          </a:p>
          <a:p>
            <a:pPr marL="742762" lvl="1" indent="-371381">
              <a:lnSpc>
                <a:spcPts val="4128"/>
              </a:lnSpc>
              <a:buFont typeface="Arial"/>
              <a:buChar char="•"/>
            </a:pPr>
            <a:r>
              <a:rPr lang="en-US" sz="3400">
                <a:solidFill>
                  <a:srgbClr val="000000"/>
                </a:solidFill>
                <a:latin typeface="Eczar Bold"/>
              </a:rPr>
              <a:t>Admin Dashboard</a:t>
            </a:r>
          </a:p>
          <a:p>
            <a:pPr marL="742762" lvl="1" indent="-371381">
              <a:lnSpc>
                <a:spcPts val="4128"/>
              </a:lnSpc>
              <a:buFont typeface="Arial"/>
              <a:buChar char="•"/>
            </a:pPr>
            <a:r>
              <a:rPr lang="en-US" sz="3400">
                <a:solidFill>
                  <a:srgbClr val="000000"/>
                </a:solidFill>
                <a:latin typeface="Eczar Bold"/>
              </a:rPr>
              <a:t>Admin can add/update/ delete category</a:t>
            </a:r>
          </a:p>
          <a:p>
            <a:pPr marL="742762" lvl="1" indent="-371381">
              <a:lnSpc>
                <a:spcPts val="4128"/>
              </a:lnSpc>
              <a:buFont typeface="Arial"/>
              <a:buChar char="•"/>
            </a:pPr>
            <a:r>
              <a:rPr lang="en-US" sz="3400">
                <a:solidFill>
                  <a:srgbClr val="000000"/>
                </a:solidFill>
                <a:latin typeface="Eczar Bold"/>
              </a:rPr>
              <a:t>Admin can add/update/ delete author</a:t>
            </a:r>
          </a:p>
          <a:p>
            <a:pPr marL="742762" lvl="1" indent="-371381">
              <a:lnSpc>
                <a:spcPts val="4128"/>
              </a:lnSpc>
              <a:buFont typeface="Arial"/>
              <a:buChar char="•"/>
            </a:pPr>
            <a:r>
              <a:rPr lang="en-US" sz="3400">
                <a:solidFill>
                  <a:srgbClr val="000000"/>
                </a:solidFill>
                <a:latin typeface="Eczar Bold"/>
              </a:rPr>
              <a:t>Admin can add/update/ delete books</a:t>
            </a:r>
          </a:p>
          <a:p>
            <a:pPr marL="742762" lvl="1" indent="-371381">
              <a:lnSpc>
                <a:spcPts val="4128"/>
              </a:lnSpc>
              <a:buFont typeface="Arial"/>
              <a:buChar char="•"/>
            </a:pPr>
            <a:r>
              <a:rPr lang="en-US" sz="3400">
                <a:solidFill>
                  <a:srgbClr val="000000"/>
                </a:solidFill>
                <a:latin typeface="Eczar Bold"/>
              </a:rPr>
              <a:t>Admin can issue a new book to student and also update the details when student return book</a:t>
            </a:r>
          </a:p>
          <a:p>
            <a:pPr marL="742762" lvl="1" indent="-371381">
              <a:lnSpc>
                <a:spcPts val="4128"/>
              </a:lnSpc>
              <a:buFont typeface="Arial"/>
              <a:buChar char="•"/>
            </a:pPr>
            <a:r>
              <a:rPr lang="en-US" sz="3400">
                <a:solidFill>
                  <a:srgbClr val="000000"/>
                </a:solidFill>
                <a:latin typeface="Eczar Bold"/>
              </a:rPr>
              <a:t>Admin can search student by using their student ID</a:t>
            </a:r>
          </a:p>
          <a:p>
            <a:pPr marL="742762" lvl="1" indent="-371381">
              <a:lnSpc>
                <a:spcPts val="4128"/>
              </a:lnSpc>
              <a:buFont typeface="Arial"/>
              <a:buChar char="•"/>
            </a:pPr>
            <a:r>
              <a:rPr lang="en-US" sz="3400">
                <a:solidFill>
                  <a:srgbClr val="000000"/>
                </a:solidFill>
                <a:latin typeface="Eczar Bold"/>
              </a:rPr>
              <a:t>Admin can also view student details</a:t>
            </a:r>
          </a:p>
          <a:p>
            <a:pPr marL="742762" lvl="1" indent="-371381">
              <a:lnSpc>
                <a:spcPts val="4128"/>
              </a:lnSpc>
              <a:buFont typeface="Arial"/>
              <a:buChar char="•"/>
            </a:pPr>
            <a:r>
              <a:rPr lang="en-US" sz="3400">
                <a:solidFill>
                  <a:srgbClr val="000000"/>
                </a:solidFill>
                <a:latin typeface="Eczar Bold"/>
              </a:rPr>
              <a:t>Admin can change own password</a:t>
            </a:r>
          </a:p>
        </p:txBody>
      </p:sp>
    </p:spTree>
    <p:extLst>
      <p:ext uri="{BB962C8B-B14F-4D97-AF65-F5344CB8AC3E}">
        <p14:creationId xmlns:p14="http://schemas.microsoft.com/office/powerpoint/2010/main" val="41184099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617</Words>
  <Application>Microsoft Office PowerPoint</Application>
  <PresentationFormat>Custom</PresentationFormat>
  <Paragraphs>84</Paragraphs>
  <Slides>17</Slides>
  <Notes>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9</cp:revision>
  <dcterms:created xsi:type="dcterms:W3CDTF">2024-01-29T06:14:26Z</dcterms:created>
  <dcterms:modified xsi:type="dcterms:W3CDTF">2024-12-28T07:10:15Z</dcterms:modified>
</cp:coreProperties>
</file>